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</p:sldIdLst>
  <p:sldSz cx="10693400" cy="15113000"/>
  <p:notesSz cx="6858000" cy="9144000"/>
  <p:embeddedFontLst>
    <p:embeddedFont>
      <p:font typeface="Agrandir" pitchFamily="2" charset="77"/>
      <p:regular r:id="rId3"/>
    </p:embeddedFont>
    <p:embeddedFont>
      <p:font typeface="Arimo Bold" panose="020B0704020202020204" pitchFamily="34" charset="0"/>
      <p:regular r:id="rId4"/>
      <p:bold r:id="rId5"/>
    </p:embeddedFont>
    <p:embeddedFont>
      <p:font typeface="Averta Bold" pitchFamily="2" charset="77"/>
      <p:bold r:id="rId6"/>
      <p:italic r:id="rId7"/>
      <p:boldItalic r:id="rId8"/>
    </p:embeddedFont>
    <p:embeddedFont>
      <p:font typeface="Calibri (MS)" panose="020F0502020204030204" pitchFamily="34" charset="0"/>
      <p:regular r:id="rId9"/>
    </p:embeddedFont>
    <p:embeddedFont>
      <p:font typeface="Calibri (MS) Bold" panose="020F0702030404030204" pitchFamily="34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 autoAdjust="0"/>
    <p:restoredTop sz="94574" autoAdjust="0"/>
  </p:normalViewPr>
  <p:slideViewPr>
    <p:cSldViewPr>
      <p:cViewPr varScale="1">
        <p:scale>
          <a:sx n="47" d="100"/>
          <a:sy n="47" d="100"/>
        </p:scale>
        <p:origin x="3088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91074" y="322843"/>
            <a:ext cx="848133" cy="746357"/>
          </a:xfrm>
          <a:custGeom>
            <a:avLst/>
            <a:gdLst/>
            <a:ahLst/>
            <a:cxnLst/>
            <a:rect l="l" t="t" r="r" b="b"/>
            <a:pathLst>
              <a:path w="848133" h="746357">
                <a:moveTo>
                  <a:pt x="0" y="0"/>
                </a:moveTo>
                <a:lnTo>
                  <a:pt x="848133" y="0"/>
                </a:lnTo>
                <a:lnTo>
                  <a:pt x="848133" y="746357"/>
                </a:lnTo>
                <a:lnTo>
                  <a:pt x="0" y="746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340497" y="558652"/>
            <a:ext cx="2886647" cy="1594686"/>
            <a:chOff x="0" y="0"/>
            <a:chExt cx="1933231" cy="10679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33231" cy="1067985"/>
            </a:xfrm>
            <a:custGeom>
              <a:avLst/>
              <a:gdLst/>
              <a:ahLst/>
              <a:cxnLst/>
              <a:rect l="l" t="t" r="r" b="b"/>
              <a:pathLst>
                <a:path w="1933231" h="1067985">
                  <a:moveTo>
                    <a:pt x="83141" y="0"/>
                  </a:moveTo>
                  <a:lnTo>
                    <a:pt x="1850090" y="0"/>
                  </a:lnTo>
                  <a:cubicBezTo>
                    <a:pt x="1896008" y="0"/>
                    <a:pt x="1933231" y="37224"/>
                    <a:pt x="1933231" y="83141"/>
                  </a:cubicBezTo>
                  <a:lnTo>
                    <a:pt x="1933231" y="984844"/>
                  </a:lnTo>
                  <a:cubicBezTo>
                    <a:pt x="1933231" y="1030762"/>
                    <a:pt x="1896008" y="1067985"/>
                    <a:pt x="1850090" y="1067985"/>
                  </a:cubicBezTo>
                  <a:lnTo>
                    <a:pt x="83141" y="1067985"/>
                  </a:lnTo>
                  <a:cubicBezTo>
                    <a:pt x="37224" y="1067985"/>
                    <a:pt x="0" y="1030762"/>
                    <a:pt x="0" y="984844"/>
                  </a:cubicBezTo>
                  <a:lnTo>
                    <a:pt x="0" y="83141"/>
                  </a:lnTo>
                  <a:cubicBezTo>
                    <a:pt x="0" y="37224"/>
                    <a:pt x="37224" y="0"/>
                    <a:pt x="83141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933231" cy="11060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3445004" y="558652"/>
            <a:ext cx="0" cy="1694832"/>
          </a:xfrm>
          <a:prstGeom prst="line">
            <a:avLst/>
          </a:prstGeom>
          <a:ln w="38100" cap="flat">
            <a:solidFill>
              <a:srgbClr val="00D85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 rot="-1699324">
            <a:off x="7484958" y="5044560"/>
            <a:ext cx="557495" cy="1204310"/>
          </a:xfrm>
          <a:custGeom>
            <a:avLst/>
            <a:gdLst/>
            <a:ahLst/>
            <a:cxnLst/>
            <a:rect l="l" t="t" r="r" b="b"/>
            <a:pathLst>
              <a:path w="557495" h="1204310">
                <a:moveTo>
                  <a:pt x="0" y="0"/>
                </a:moveTo>
                <a:lnTo>
                  <a:pt x="557495" y="0"/>
                </a:lnTo>
                <a:lnTo>
                  <a:pt x="557495" y="1204310"/>
                </a:lnTo>
                <a:lnTo>
                  <a:pt x="0" y="12043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 rot="-5046600">
            <a:off x="2731283" y="5464201"/>
            <a:ext cx="931052" cy="692470"/>
          </a:xfrm>
          <a:custGeom>
            <a:avLst/>
            <a:gdLst/>
            <a:ahLst/>
            <a:cxnLst/>
            <a:rect l="l" t="t" r="r" b="b"/>
            <a:pathLst>
              <a:path w="931052" h="692470">
                <a:moveTo>
                  <a:pt x="0" y="0"/>
                </a:moveTo>
                <a:lnTo>
                  <a:pt x="931051" y="0"/>
                </a:lnTo>
                <a:lnTo>
                  <a:pt x="931051" y="692469"/>
                </a:lnTo>
                <a:lnTo>
                  <a:pt x="0" y="6924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9" name="Group 9"/>
          <p:cNvGrpSpPr/>
          <p:nvPr/>
        </p:nvGrpSpPr>
        <p:grpSpPr>
          <a:xfrm>
            <a:off x="641824" y="6370313"/>
            <a:ext cx="4039423" cy="5368247"/>
            <a:chOff x="0" y="0"/>
            <a:chExt cx="2705263" cy="359519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5263" cy="3595196"/>
            </a:xfrm>
            <a:custGeom>
              <a:avLst/>
              <a:gdLst/>
              <a:ahLst/>
              <a:cxnLst/>
              <a:rect l="l" t="t" r="r" b="b"/>
              <a:pathLst>
                <a:path w="2705263" h="3595196">
                  <a:moveTo>
                    <a:pt x="59414" y="0"/>
                  </a:moveTo>
                  <a:lnTo>
                    <a:pt x="2645849" y="0"/>
                  </a:lnTo>
                  <a:cubicBezTo>
                    <a:pt x="2678662" y="0"/>
                    <a:pt x="2705263" y="26601"/>
                    <a:pt x="2705263" y="59414"/>
                  </a:cubicBezTo>
                  <a:lnTo>
                    <a:pt x="2705263" y="3535782"/>
                  </a:lnTo>
                  <a:cubicBezTo>
                    <a:pt x="2705263" y="3551540"/>
                    <a:pt x="2699003" y="3566652"/>
                    <a:pt x="2687861" y="3577794"/>
                  </a:cubicBezTo>
                  <a:cubicBezTo>
                    <a:pt x="2676719" y="3588937"/>
                    <a:pt x="2661606" y="3595196"/>
                    <a:pt x="2645849" y="3595196"/>
                  </a:cubicBezTo>
                  <a:lnTo>
                    <a:pt x="59414" y="3595196"/>
                  </a:lnTo>
                  <a:cubicBezTo>
                    <a:pt x="26601" y="3595196"/>
                    <a:pt x="0" y="3568596"/>
                    <a:pt x="0" y="3535782"/>
                  </a:cubicBezTo>
                  <a:lnTo>
                    <a:pt x="0" y="59414"/>
                  </a:lnTo>
                  <a:cubicBezTo>
                    <a:pt x="0" y="26601"/>
                    <a:pt x="26601" y="0"/>
                    <a:pt x="59414" y="0"/>
                  </a:cubicBezTo>
                  <a:close/>
                </a:path>
              </a:pathLst>
            </a:custGeom>
            <a:solidFill>
              <a:srgbClr val="44F578">
                <a:alpha val="69804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705263" cy="36332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71558" y="6432859"/>
            <a:ext cx="4039423" cy="5415901"/>
            <a:chOff x="0" y="0"/>
            <a:chExt cx="2705263" cy="362711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05263" cy="3627111"/>
            </a:xfrm>
            <a:custGeom>
              <a:avLst/>
              <a:gdLst/>
              <a:ahLst/>
              <a:cxnLst/>
              <a:rect l="l" t="t" r="r" b="b"/>
              <a:pathLst>
                <a:path w="2705263" h="3627111">
                  <a:moveTo>
                    <a:pt x="59414" y="0"/>
                  </a:moveTo>
                  <a:lnTo>
                    <a:pt x="2645849" y="0"/>
                  </a:lnTo>
                  <a:cubicBezTo>
                    <a:pt x="2678662" y="0"/>
                    <a:pt x="2705263" y="26601"/>
                    <a:pt x="2705263" y="59414"/>
                  </a:cubicBezTo>
                  <a:lnTo>
                    <a:pt x="2705263" y="3567697"/>
                  </a:lnTo>
                  <a:cubicBezTo>
                    <a:pt x="2705263" y="3583455"/>
                    <a:pt x="2699003" y="3598567"/>
                    <a:pt x="2687861" y="3609709"/>
                  </a:cubicBezTo>
                  <a:cubicBezTo>
                    <a:pt x="2676719" y="3620851"/>
                    <a:pt x="2661606" y="3627111"/>
                    <a:pt x="2645849" y="3627111"/>
                  </a:cubicBezTo>
                  <a:lnTo>
                    <a:pt x="59414" y="3627111"/>
                  </a:lnTo>
                  <a:cubicBezTo>
                    <a:pt x="26601" y="3627111"/>
                    <a:pt x="0" y="3600510"/>
                    <a:pt x="0" y="3567697"/>
                  </a:cubicBezTo>
                  <a:lnTo>
                    <a:pt x="0" y="59414"/>
                  </a:lnTo>
                  <a:cubicBezTo>
                    <a:pt x="0" y="26601"/>
                    <a:pt x="26601" y="0"/>
                    <a:pt x="59414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2705263" cy="3703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 descr="Outlook's logo"/>
          <p:cNvSpPr/>
          <p:nvPr/>
        </p:nvSpPr>
        <p:spPr>
          <a:xfrm>
            <a:off x="1352173" y="7563219"/>
            <a:ext cx="619417" cy="579499"/>
          </a:xfrm>
          <a:custGeom>
            <a:avLst/>
            <a:gdLst/>
            <a:ahLst/>
            <a:cxnLst/>
            <a:rect l="l" t="t" r="r" b="b"/>
            <a:pathLst>
              <a:path w="619417" h="579499">
                <a:moveTo>
                  <a:pt x="0" y="0"/>
                </a:moveTo>
                <a:lnTo>
                  <a:pt x="619417" y="0"/>
                </a:lnTo>
                <a:lnTo>
                  <a:pt x="619417" y="579498"/>
                </a:lnTo>
                <a:lnTo>
                  <a:pt x="0" y="5794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6" name="Group 16"/>
          <p:cNvGrpSpPr/>
          <p:nvPr/>
        </p:nvGrpSpPr>
        <p:grpSpPr>
          <a:xfrm>
            <a:off x="5487024" y="6309034"/>
            <a:ext cx="4636941" cy="7406739"/>
            <a:chOff x="0" y="0"/>
            <a:chExt cx="3105430" cy="496040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105430" cy="4960405"/>
            </a:xfrm>
            <a:custGeom>
              <a:avLst/>
              <a:gdLst/>
              <a:ahLst/>
              <a:cxnLst/>
              <a:rect l="l" t="t" r="r" b="b"/>
              <a:pathLst>
                <a:path w="3105430" h="4960405">
                  <a:moveTo>
                    <a:pt x="51758" y="0"/>
                  </a:moveTo>
                  <a:lnTo>
                    <a:pt x="3053672" y="0"/>
                  </a:lnTo>
                  <a:cubicBezTo>
                    <a:pt x="3082257" y="0"/>
                    <a:pt x="3105430" y="23173"/>
                    <a:pt x="3105430" y="51758"/>
                  </a:cubicBezTo>
                  <a:lnTo>
                    <a:pt x="3105430" y="4908647"/>
                  </a:lnTo>
                  <a:cubicBezTo>
                    <a:pt x="3105430" y="4922374"/>
                    <a:pt x="3099976" y="4935539"/>
                    <a:pt x="3090270" y="4945246"/>
                  </a:cubicBezTo>
                  <a:cubicBezTo>
                    <a:pt x="3080564" y="4954952"/>
                    <a:pt x="3067399" y="4960405"/>
                    <a:pt x="3053672" y="4960405"/>
                  </a:cubicBezTo>
                  <a:lnTo>
                    <a:pt x="51758" y="4960405"/>
                  </a:lnTo>
                  <a:cubicBezTo>
                    <a:pt x="23173" y="4960405"/>
                    <a:pt x="0" y="4937232"/>
                    <a:pt x="0" y="4908647"/>
                  </a:cubicBezTo>
                  <a:lnTo>
                    <a:pt x="0" y="51758"/>
                  </a:lnTo>
                  <a:cubicBezTo>
                    <a:pt x="0" y="23173"/>
                    <a:pt x="23173" y="0"/>
                    <a:pt x="51758" y="0"/>
                  </a:cubicBezTo>
                  <a:close/>
                </a:path>
              </a:pathLst>
            </a:custGeom>
            <a:solidFill>
              <a:srgbClr val="44F578">
                <a:alpha val="69804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3105430" cy="4998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378199" y="6375112"/>
            <a:ext cx="4636941" cy="7340661"/>
            <a:chOff x="0" y="0"/>
            <a:chExt cx="3105430" cy="491615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105430" cy="4916152"/>
            </a:xfrm>
            <a:custGeom>
              <a:avLst/>
              <a:gdLst/>
              <a:ahLst/>
              <a:cxnLst/>
              <a:rect l="l" t="t" r="r" b="b"/>
              <a:pathLst>
                <a:path w="3105430" h="4916152">
                  <a:moveTo>
                    <a:pt x="51758" y="0"/>
                  </a:moveTo>
                  <a:lnTo>
                    <a:pt x="3053672" y="0"/>
                  </a:lnTo>
                  <a:cubicBezTo>
                    <a:pt x="3082257" y="0"/>
                    <a:pt x="3105430" y="23173"/>
                    <a:pt x="3105430" y="51758"/>
                  </a:cubicBezTo>
                  <a:lnTo>
                    <a:pt x="3105430" y="4864394"/>
                  </a:lnTo>
                  <a:cubicBezTo>
                    <a:pt x="3105430" y="4878121"/>
                    <a:pt x="3099976" y="4891286"/>
                    <a:pt x="3090270" y="4900992"/>
                  </a:cubicBezTo>
                  <a:cubicBezTo>
                    <a:pt x="3080564" y="4910699"/>
                    <a:pt x="3067399" y="4916152"/>
                    <a:pt x="3053672" y="4916152"/>
                  </a:cubicBezTo>
                  <a:lnTo>
                    <a:pt x="51758" y="4916152"/>
                  </a:lnTo>
                  <a:cubicBezTo>
                    <a:pt x="23173" y="4916152"/>
                    <a:pt x="0" y="4892979"/>
                    <a:pt x="0" y="4864394"/>
                  </a:cubicBezTo>
                  <a:lnTo>
                    <a:pt x="0" y="51758"/>
                  </a:lnTo>
                  <a:cubicBezTo>
                    <a:pt x="0" y="23173"/>
                    <a:pt x="23173" y="0"/>
                    <a:pt x="5175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105430" cy="49542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5698854" y="7403645"/>
            <a:ext cx="526787" cy="526787"/>
          </a:xfrm>
          <a:custGeom>
            <a:avLst/>
            <a:gdLst/>
            <a:ahLst/>
            <a:cxnLst/>
            <a:rect l="l" t="t" r="r" b="b"/>
            <a:pathLst>
              <a:path w="526787" h="526787">
                <a:moveTo>
                  <a:pt x="0" y="0"/>
                </a:moveTo>
                <a:lnTo>
                  <a:pt x="526788" y="0"/>
                </a:lnTo>
                <a:lnTo>
                  <a:pt x="526788" y="526788"/>
                </a:lnTo>
                <a:lnTo>
                  <a:pt x="0" y="5267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3" name="Freeform 23"/>
          <p:cNvSpPr/>
          <p:nvPr/>
        </p:nvSpPr>
        <p:spPr>
          <a:xfrm>
            <a:off x="5715408" y="10263675"/>
            <a:ext cx="526787" cy="526787"/>
          </a:xfrm>
          <a:custGeom>
            <a:avLst/>
            <a:gdLst/>
            <a:ahLst/>
            <a:cxnLst/>
            <a:rect l="l" t="t" r="r" b="b"/>
            <a:pathLst>
              <a:path w="526787" h="526787">
                <a:moveTo>
                  <a:pt x="0" y="0"/>
                </a:moveTo>
                <a:lnTo>
                  <a:pt x="526788" y="0"/>
                </a:lnTo>
                <a:lnTo>
                  <a:pt x="526788" y="526787"/>
                </a:lnTo>
                <a:lnTo>
                  <a:pt x="0" y="5267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4" name="TextBox 24"/>
          <p:cNvSpPr txBox="1"/>
          <p:nvPr/>
        </p:nvSpPr>
        <p:spPr>
          <a:xfrm>
            <a:off x="6809234" y="8084040"/>
            <a:ext cx="2941149" cy="436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1"/>
              </a:lnSpc>
            </a:pPr>
            <a:r>
              <a:rPr lang="en-US" sz="2714">
                <a:solidFill>
                  <a:srgbClr val="21304E"/>
                </a:solidFill>
                <a:latin typeface="Agrandir"/>
                <a:ea typeface="Agrandir"/>
                <a:cs typeface="Agrandir"/>
                <a:sym typeface="Agrandir"/>
              </a:rPr>
              <a:t>ENT-MATRICULE</a:t>
            </a:r>
          </a:p>
        </p:txBody>
      </p:sp>
      <p:sp>
        <p:nvSpPr>
          <p:cNvPr id="25" name="AutoShape 25"/>
          <p:cNvSpPr/>
          <p:nvPr/>
        </p:nvSpPr>
        <p:spPr>
          <a:xfrm>
            <a:off x="6961951" y="8454511"/>
            <a:ext cx="595242" cy="0"/>
          </a:xfrm>
          <a:prstGeom prst="line">
            <a:avLst/>
          </a:prstGeom>
          <a:ln w="38100" cap="flat">
            <a:solidFill>
              <a:srgbClr val="FF5DA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26" name="AutoShape 26"/>
          <p:cNvSpPr/>
          <p:nvPr/>
        </p:nvSpPr>
        <p:spPr>
          <a:xfrm>
            <a:off x="7685427" y="8454511"/>
            <a:ext cx="2064955" cy="0"/>
          </a:xfrm>
          <a:prstGeom prst="line">
            <a:avLst/>
          </a:prstGeom>
          <a:ln w="38100" cap="flat">
            <a:solidFill>
              <a:srgbClr val="895DD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27" name="AutoShape 27"/>
          <p:cNvSpPr/>
          <p:nvPr/>
        </p:nvSpPr>
        <p:spPr>
          <a:xfrm flipH="1">
            <a:off x="7055472" y="8454511"/>
            <a:ext cx="204099" cy="203477"/>
          </a:xfrm>
          <a:prstGeom prst="line">
            <a:avLst/>
          </a:prstGeom>
          <a:ln w="19050" cap="flat">
            <a:solidFill>
              <a:srgbClr val="FF5DA9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fr-FR"/>
          </a:p>
        </p:txBody>
      </p:sp>
      <p:sp>
        <p:nvSpPr>
          <p:cNvPr id="28" name="AutoShape 28"/>
          <p:cNvSpPr/>
          <p:nvPr/>
        </p:nvSpPr>
        <p:spPr>
          <a:xfrm>
            <a:off x="8573927" y="8454511"/>
            <a:ext cx="133417" cy="203477"/>
          </a:xfrm>
          <a:prstGeom prst="line">
            <a:avLst/>
          </a:prstGeom>
          <a:ln w="19050" cap="flat">
            <a:solidFill>
              <a:srgbClr val="895DD6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fr-FR"/>
          </a:p>
        </p:txBody>
      </p:sp>
      <p:sp>
        <p:nvSpPr>
          <p:cNvPr id="29" name="TextBox 29"/>
          <p:cNvSpPr txBox="1"/>
          <p:nvPr/>
        </p:nvSpPr>
        <p:spPr>
          <a:xfrm>
            <a:off x="7011823" y="9071100"/>
            <a:ext cx="2227639" cy="436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1"/>
              </a:lnSpc>
            </a:pPr>
            <a:r>
              <a:rPr lang="en-US" sz="2714">
                <a:solidFill>
                  <a:srgbClr val="21304E"/>
                </a:solidFill>
                <a:latin typeface="Agrandir"/>
                <a:ea typeface="Agrandir"/>
                <a:cs typeface="Agrandir"/>
                <a:sym typeface="Agrandir"/>
              </a:rPr>
              <a:t>JJ/MM/AAAA</a:t>
            </a:r>
          </a:p>
        </p:txBody>
      </p:sp>
      <p:sp>
        <p:nvSpPr>
          <p:cNvPr id="30" name="AutoShape 30"/>
          <p:cNvSpPr/>
          <p:nvPr/>
        </p:nvSpPr>
        <p:spPr>
          <a:xfrm>
            <a:off x="7097053" y="9497625"/>
            <a:ext cx="2057178" cy="0"/>
          </a:xfrm>
          <a:prstGeom prst="line">
            <a:avLst/>
          </a:prstGeom>
          <a:ln w="38100" cap="flat">
            <a:solidFill>
              <a:srgbClr val="4481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1" name="AutoShape 31"/>
          <p:cNvSpPr/>
          <p:nvPr/>
        </p:nvSpPr>
        <p:spPr>
          <a:xfrm>
            <a:off x="7985553" y="9497625"/>
            <a:ext cx="187510" cy="187510"/>
          </a:xfrm>
          <a:prstGeom prst="line">
            <a:avLst/>
          </a:prstGeom>
          <a:ln w="19050" cap="flat">
            <a:solidFill>
              <a:srgbClr val="4481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fr-FR"/>
          </a:p>
        </p:txBody>
      </p:sp>
      <p:sp>
        <p:nvSpPr>
          <p:cNvPr id="32" name="Freeform 32"/>
          <p:cNvSpPr/>
          <p:nvPr/>
        </p:nvSpPr>
        <p:spPr>
          <a:xfrm>
            <a:off x="5659188" y="12712953"/>
            <a:ext cx="661743" cy="661743"/>
          </a:xfrm>
          <a:custGeom>
            <a:avLst/>
            <a:gdLst/>
            <a:ahLst/>
            <a:cxnLst/>
            <a:rect l="l" t="t" r="r" b="b"/>
            <a:pathLst>
              <a:path w="661743" h="661743">
                <a:moveTo>
                  <a:pt x="0" y="0"/>
                </a:moveTo>
                <a:lnTo>
                  <a:pt x="661744" y="0"/>
                </a:lnTo>
                <a:lnTo>
                  <a:pt x="661744" y="661744"/>
                </a:lnTo>
                <a:lnTo>
                  <a:pt x="0" y="66174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3" name="Group 33"/>
          <p:cNvGrpSpPr/>
          <p:nvPr/>
        </p:nvGrpSpPr>
        <p:grpSpPr>
          <a:xfrm>
            <a:off x="557258" y="12048785"/>
            <a:ext cx="4123989" cy="2776397"/>
            <a:chOff x="0" y="0"/>
            <a:chExt cx="3702032" cy="2492322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3702033" cy="2492322"/>
            </a:xfrm>
            <a:custGeom>
              <a:avLst/>
              <a:gdLst/>
              <a:ahLst/>
              <a:cxnLst/>
              <a:rect l="l" t="t" r="r" b="b"/>
              <a:pathLst>
                <a:path w="3702033" h="2492322">
                  <a:moveTo>
                    <a:pt x="58196" y="0"/>
                  </a:moveTo>
                  <a:lnTo>
                    <a:pt x="3643836" y="0"/>
                  </a:lnTo>
                  <a:cubicBezTo>
                    <a:pt x="3659271" y="0"/>
                    <a:pt x="3674073" y="6131"/>
                    <a:pt x="3684987" y="17045"/>
                  </a:cubicBezTo>
                  <a:cubicBezTo>
                    <a:pt x="3695901" y="27959"/>
                    <a:pt x="3702033" y="42761"/>
                    <a:pt x="3702033" y="58196"/>
                  </a:cubicBezTo>
                  <a:lnTo>
                    <a:pt x="3702033" y="2434127"/>
                  </a:lnTo>
                  <a:cubicBezTo>
                    <a:pt x="3702033" y="2449561"/>
                    <a:pt x="3695901" y="2464364"/>
                    <a:pt x="3684987" y="2475277"/>
                  </a:cubicBezTo>
                  <a:cubicBezTo>
                    <a:pt x="3674073" y="2486191"/>
                    <a:pt x="3659271" y="2492322"/>
                    <a:pt x="3643836" y="2492322"/>
                  </a:cubicBezTo>
                  <a:lnTo>
                    <a:pt x="58196" y="2492322"/>
                  </a:lnTo>
                  <a:cubicBezTo>
                    <a:pt x="42761" y="2492322"/>
                    <a:pt x="27959" y="2486191"/>
                    <a:pt x="17045" y="2475277"/>
                  </a:cubicBezTo>
                  <a:cubicBezTo>
                    <a:pt x="6131" y="2464364"/>
                    <a:pt x="0" y="2449561"/>
                    <a:pt x="0" y="2434127"/>
                  </a:cubicBezTo>
                  <a:lnTo>
                    <a:pt x="0" y="58196"/>
                  </a:lnTo>
                  <a:cubicBezTo>
                    <a:pt x="0" y="42761"/>
                    <a:pt x="6131" y="27959"/>
                    <a:pt x="17045" y="17045"/>
                  </a:cubicBezTo>
                  <a:cubicBezTo>
                    <a:pt x="27959" y="6131"/>
                    <a:pt x="42761" y="0"/>
                    <a:pt x="58196" y="0"/>
                  </a:cubicBezTo>
                  <a:close/>
                </a:path>
              </a:pathLst>
            </a:custGeom>
            <a:solidFill>
              <a:srgbClr val="44F578">
                <a:alpha val="69804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3702032" cy="25304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485521" y="12135435"/>
            <a:ext cx="4123989" cy="2746742"/>
            <a:chOff x="0" y="0"/>
            <a:chExt cx="3702032" cy="246570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3702033" cy="2465701"/>
            </a:xfrm>
            <a:custGeom>
              <a:avLst/>
              <a:gdLst/>
              <a:ahLst/>
              <a:cxnLst/>
              <a:rect l="l" t="t" r="r" b="b"/>
              <a:pathLst>
                <a:path w="3702033" h="2465701">
                  <a:moveTo>
                    <a:pt x="58196" y="0"/>
                  </a:moveTo>
                  <a:lnTo>
                    <a:pt x="3643836" y="0"/>
                  </a:lnTo>
                  <a:cubicBezTo>
                    <a:pt x="3659271" y="0"/>
                    <a:pt x="3674073" y="6131"/>
                    <a:pt x="3684987" y="17045"/>
                  </a:cubicBezTo>
                  <a:cubicBezTo>
                    <a:pt x="3695901" y="27959"/>
                    <a:pt x="3702033" y="42761"/>
                    <a:pt x="3702033" y="58196"/>
                  </a:cubicBezTo>
                  <a:lnTo>
                    <a:pt x="3702033" y="2407505"/>
                  </a:lnTo>
                  <a:cubicBezTo>
                    <a:pt x="3702033" y="2422940"/>
                    <a:pt x="3695901" y="2437742"/>
                    <a:pt x="3684987" y="2448656"/>
                  </a:cubicBezTo>
                  <a:cubicBezTo>
                    <a:pt x="3674073" y="2459570"/>
                    <a:pt x="3659271" y="2465701"/>
                    <a:pt x="3643836" y="2465701"/>
                  </a:cubicBezTo>
                  <a:lnTo>
                    <a:pt x="58196" y="2465701"/>
                  </a:lnTo>
                  <a:cubicBezTo>
                    <a:pt x="42761" y="2465701"/>
                    <a:pt x="27959" y="2459570"/>
                    <a:pt x="17045" y="2448656"/>
                  </a:cubicBezTo>
                  <a:cubicBezTo>
                    <a:pt x="6131" y="2437742"/>
                    <a:pt x="0" y="2422940"/>
                    <a:pt x="0" y="2407505"/>
                  </a:cubicBezTo>
                  <a:lnTo>
                    <a:pt x="0" y="58196"/>
                  </a:lnTo>
                  <a:cubicBezTo>
                    <a:pt x="0" y="42761"/>
                    <a:pt x="6131" y="27959"/>
                    <a:pt x="17045" y="17045"/>
                  </a:cubicBezTo>
                  <a:cubicBezTo>
                    <a:pt x="27959" y="6131"/>
                    <a:pt x="42761" y="0"/>
                    <a:pt x="58196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3702032" cy="25038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9" name="Freeform 39"/>
          <p:cNvSpPr/>
          <p:nvPr/>
        </p:nvSpPr>
        <p:spPr>
          <a:xfrm>
            <a:off x="567872" y="13340887"/>
            <a:ext cx="372159" cy="374886"/>
          </a:xfrm>
          <a:custGeom>
            <a:avLst/>
            <a:gdLst/>
            <a:ahLst/>
            <a:cxnLst/>
            <a:rect l="l" t="t" r="r" b="b"/>
            <a:pathLst>
              <a:path w="372159" h="374886">
                <a:moveTo>
                  <a:pt x="0" y="0"/>
                </a:moveTo>
                <a:lnTo>
                  <a:pt x="372159" y="0"/>
                </a:lnTo>
                <a:lnTo>
                  <a:pt x="372159" y="374886"/>
                </a:lnTo>
                <a:lnTo>
                  <a:pt x="0" y="37488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0" name="Freeform 40"/>
          <p:cNvSpPr/>
          <p:nvPr/>
        </p:nvSpPr>
        <p:spPr>
          <a:xfrm>
            <a:off x="602938" y="13954256"/>
            <a:ext cx="302393" cy="237378"/>
          </a:xfrm>
          <a:custGeom>
            <a:avLst/>
            <a:gdLst/>
            <a:ahLst/>
            <a:cxnLst/>
            <a:rect l="l" t="t" r="r" b="b"/>
            <a:pathLst>
              <a:path w="302393" h="237378">
                <a:moveTo>
                  <a:pt x="0" y="0"/>
                </a:moveTo>
                <a:lnTo>
                  <a:pt x="302393" y="0"/>
                </a:lnTo>
                <a:lnTo>
                  <a:pt x="302393" y="237378"/>
                </a:lnTo>
                <a:lnTo>
                  <a:pt x="0" y="23737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1" name="Freeform 41"/>
          <p:cNvSpPr/>
          <p:nvPr/>
        </p:nvSpPr>
        <p:spPr>
          <a:xfrm>
            <a:off x="701561" y="7560000"/>
            <a:ext cx="526787" cy="526787"/>
          </a:xfrm>
          <a:custGeom>
            <a:avLst/>
            <a:gdLst/>
            <a:ahLst/>
            <a:cxnLst/>
            <a:rect l="l" t="t" r="r" b="b"/>
            <a:pathLst>
              <a:path w="526787" h="526787">
                <a:moveTo>
                  <a:pt x="0" y="0"/>
                </a:moveTo>
                <a:lnTo>
                  <a:pt x="526787" y="0"/>
                </a:lnTo>
                <a:lnTo>
                  <a:pt x="526787" y="526787"/>
                </a:lnTo>
                <a:lnTo>
                  <a:pt x="0" y="5267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2" name="Freeform 42"/>
          <p:cNvSpPr/>
          <p:nvPr/>
        </p:nvSpPr>
        <p:spPr>
          <a:xfrm>
            <a:off x="3024680" y="8943514"/>
            <a:ext cx="1495774" cy="394591"/>
          </a:xfrm>
          <a:custGeom>
            <a:avLst/>
            <a:gdLst/>
            <a:ahLst/>
            <a:cxnLst/>
            <a:rect l="l" t="t" r="r" b="b"/>
            <a:pathLst>
              <a:path w="1495774" h="394591">
                <a:moveTo>
                  <a:pt x="0" y="0"/>
                </a:moveTo>
                <a:lnTo>
                  <a:pt x="1495774" y="0"/>
                </a:lnTo>
                <a:lnTo>
                  <a:pt x="1495774" y="394591"/>
                </a:lnTo>
                <a:lnTo>
                  <a:pt x="0" y="39459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3" name="AutoShape 43"/>
          <p:cNvSpPr/>
          <p:nvPr/>
        </p:nvSpPr>
        <p:spPr>
          <a:xfrm flipV="1">
            <a:off x="2611186" y="9613864"/>
            <a:ext cx="0" cy="1535407"/>
          </a:xfrm>
          <a:prstGeom prst="line">
            <a:avLst/>
          </a:prstGeom>
          <a:ln w="38100" cap="flat">
            <a:solidFill>
              <a:srgbClr val="00D85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44" name="Freeform 44"/>
          <p:cNvSpPr/>
          <p:nvPr/>
        </p:nvSpPr>
        <p:spPr>
          <a:xfrm>
            <a:off x="706886" y="8454511"/>
            <a:ext cx="526787" cy="526787"/>
          </a:xfrm>
          <a:custGeom>
            <a:avLst/>
            <a:gdLst/>
            <a:ahLst/>
            <a:cxnLst/>
            <a:rect l="l" t="t" r="r" b="b"/>
            <a:pathLst>
              <a:path w="526787" h="526787">
                <a:moveTo>
                  <a:pt x="0" y="0"/>
                </a:moveTo>
                <a:lnTo>
                  <a:pt x="526787" y="0"/>
                </a:lnTo>
                <a:lnTo>
                  <a:pt x="526787" y="526788"/>
                </a:lnTo>
                <a:lnTo>
                  <a:pt x="0" y="5267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5" name="Freeform 45"/>
          <p:cNvSpPr/>
          <p:nvPr/>
        </p:nvSpPr>
        <p:spPr>
          <a:xfrm>
            <a:off x="634083" y="9445622"/>
            <a:ext cx="661743" cy="661743"/>
          </a:xfrm>
          <a:custGeom>
            <a:avLst/>
            <a:gdLst/>
            <a:ahLst/>
            <a:cxnLst/>
            <a:rect l="l" t="t" r="r" b="b"/>
            <a:pathLst>
              <a:path w="661743" h="661743">
                <a:moveTo>
                  <a:pt x="0" y="0"/>
                </a:moveTo>
                <a:lnTo>
                  <a:pt x="661743" y="0"/>
                </a:lnTo>
                <a:lnTo>
                  <a:pt x="661743" y="661743"/>
                </a:lnTo>
                <a:lnTo>
                  <a:pt x="0" y="66174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6" name="Freeform 46"/>
          <p:cNvSpPr/>
          <p:nvPr/>
        </p:nvSpPr>
        <p:spPr>
          <a:xfrm>
            <a:off x="641824" y="11091175"/>
            <a:ext cx="671860" cy="671860"/>
          </a:xfrm>
          <a:custGeom>
            <a:avLst/>
            <a:gdLst/>
            <a:ahLst/>
            <a:cxnLst/>
            <a:rect l="l" t="t" r="r" b="b"/>
            <a:pathLst>
              <a:path w="671860" h="671860">
                <a:moveTo>
                  <a:pt x="0" y="0"/>
                </a:moveTo>
                <a:lnTo>
                  <a:pt x="671860" y="0"/>
                </a:lnTo>
                <a:lnTo>
                  <a:pt x="671860" y="671860"/>
                </a:lnTo>
                <a:lnTo>
                  <a:pt x="0" y="67186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7" name="TextBox 47"/>
          <p:cNvSpPr txBox="1"/>
          <p:nvPr/>
        </p:nvSpPr>
        <p:spPr>
          <a:xfrm>
            <a:off x="847471" y="6550339"/>
            <a:ext cx="3403441" cy="615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6"/>
              </a:lnSpc>
            </a:pPr>
            <a:r>
              <a:rPr lang="en-US" sz="2214" b="1">
                <a:solidFill>
                  <a:srgbClr val="2130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VOUS AVEZ UNE ADRESSE EMAIL PROFESSIONNELLE ?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092962" y="7553694"/>
            <a:ext cx="2292112" cy="593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5"/>
              </a:lnSpc>
            </a:pPr>
            <a:r>
              <a:rPr lang="en-US" sz="2114" b="1">
                <a:solidFill>
                  <a:srgbClr val="4481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RDV DANS VOTRE BOITE MAIL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2007785" y="8138112"/>
            <a:ext cx="2462467" cy="224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8"/>
              </a:lnSpc>
            </a:pPr>
            <a:r>
              <a:rPr lang="en-US" sz="1414" b="1">
                <a:solidFill>
                  <a:srgbClr val="4481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(Cliquer sur votre lien personnel)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5791591" y="6550339"/>
            <a:ext cx="3849454" cy="615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6"/>
              </a:lnSpc>
            </a:pPr>
            <a:r>
              <a:rPr lang="en-US" sz="2214" b="1">
                <a:solidFill>
                  <a:srgbClr val="2130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VOUS N’AVEZ PAS D’EMAIL PROFESSIONNELLE ?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6449565" y="7403645"/>
            <a:ext cx="3340541" cy="562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</a:pPr>
            <a:r>
              <a:rPr lang="en-US" sz="2014" b="1">
                <a:solidFill>
                  <a:srgbClr val="4481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CONNECTEZ-VOUS À VOTRE ESPACE REPONDANT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675158" y="8180437"/>
            <a:ext cx="1134076" cy="203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7"/>
              </a:lnSpc>
            </a:pPr>
            <a:r>
              <a:rPr lang="en-US" sz="1314">
                <a:solidFill>
                  <a:srgbClr val="21304E"/>
                </a:solidFill>
                <a:latin typeface="Calibri (MS)"/>
                <a:ea typeface="Calibri (MS)"/>
                <a:cs typeface="Calibri (MS)"/>
                <a:sym typeface="Calibri (MS)"/>
              </a:rPr>
              <a:t>IDENTIFIANT : 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6449565" y="8709646"/>
            <a:ext cx="1134076" cy="160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5"/>
              </a:lnSpc>
            </a:pPr>
            <a:r>
              <a:rPr lang="en-US" sz="1114" b="1">
                <a:solidFill>
                  <a:srgbClr val="21304E"/>
                </a:solidFill>
                <a:latin typeface="Arimo Bold"/>
                <a:ea typeface="Arimo Bold"/>
                <a:cs typeface="Arimo Bold"/>
                <a:sym typeface="Arimo Bold"/>
              </a:rPr>
              <a:t>préfixe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7685427" y="8710836"/>
            <a:ext cx="2230031" cy="160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5"/>
              </a:lnSpc>
            </a:pPr>
            <a:r>
              <a:rPr lang="en-US" sz="1114" b="1">
                <a:solidFill>
                  <a:srgbClr val="21304E"/>
                </a:solidFill>
                <a:latin typeface="Arimo Bold"/>
                <a:ea typeface="Arimo Bold"/>
                <a:cs typeface="Arimo Bold"/>
                <a:sym typeface="Arimo Bold"/>
              </a:rPr>
              <a:t>matricule sur votre fiche de paie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675158" y="9212785"/>
            <a:ext cx="1134076" cy="203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7"/>
              </a:lnSpc>
            </a:pPr>
            <a:r>
              <a:rPr lang="en-US" sz="1314">
                <a:solidFill>
                  <a:srgbClr val="21304E"/>
                </a:solidFill>
                <a:latin typeface="Calibri (MS)"/>
                <a:ea typeface="Calibri (MS)"/>
                <a:cs typeface="Calibri (MS)"/>
                <a:sym typeface="Calibri (MS)"/>
              </a:rPr>
              <a:t>MOT DE PASSE : 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6999686" y="9691871"/>
            <a:ext cx="2905448" cy="19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7"/>
              </a:lnSpc>
            </a:pPr>
            <a:r>
              <a:rPr lang="en-US" sz="1314" b="1">
                <a:solidFill>
                  <a:srgbClr val="21304E"/>
                </a:solidFill>
                <a:latin typeface="Arimo Bold"/>
                <a:ea typeface="Arimo Bold"/>
                <a:cs typeface="Arimo Bold"/>
                <a:sym typeface="Arimo Bold"/>
              </a:rPr>
              <a:t>Votre date de naissance à ce format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295826" y="12286038"/>
            <a:ext cx="2539135" cy="273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0"/>
              </a:lnSpc>
            </a:pPr>
            <a:r>
              <a:rPr lang="en-US" sz="1851" b="1">
                <a:solidFill>
                  <a:srgbClr val="2130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BESOIN D’AIDE ?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295826" y="12674853"/>
            <a:ext cx="2471193" cy="260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19"/>
              </a:lnSpc>
            </a:pPr>
            <a:r>
              <a:rPr lang="en-US" sz="1702" b="1">
                <a:solidFill>
                  <a:srgbClr val="4481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Contacter votre équipe RH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277948" y="13007755"/>
            <a:ext cx="2539135" cy="273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0"/>
              </a:lnSpc>
            </a:pPr>
            <a:r>
              <a:rPr lang="en-US" sz="1851" b="1">
                <a:solidFill>
                  <a:srgbClr val="2130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OU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035571" y="13402748"/>
            <a:ext cx="3484883" cy="239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44"/>
              </a:lnSpc>
            </a:pPr>
            <a:r>
              <a:rPr lang="en-US" sz="1628" b="1">
                <a:solidFill>
                  <a:srgbClr val="4481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Zest via le chatbot en bas à droite sur pc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035571" y="13966433"/>
            <a:ext cx="3484700" cy="23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3"/>
              </a:lnSpc>
            </a:pPr>
            <a:r>
              <a:rPr lang="en-US" sz="1528" b="1">
                <a:solidFill>
                  <a:srgbClr val="4481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Zest via l’adresse support@zestmeup.com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778407" y="14374783"/>
            <a:ext cx="3472505" cy="334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3"/>
              </a:lnSpc>
            </a:pPr>
            <a:r>
              <a:rPr lang="en-US" sz="1231" b="1">
                <a:solidFill>
                  <a:srgbClr val="2130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Réponse du lundi au vendredi de 9h à 17h heure de France métropolitaine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383808" y="8631514"/>
            <a:ext cx="3022564" cy="30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</a:pPr>
            <a:r>
              <a:rPr lang="en-US" sz="2014" b="1">
                <a:solidFill>
                  <a:srgbClr val="4481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ACTIVER VOTRE COMPTE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334160" y="9040492"/>
            <a:ext cx="2462467" cy="224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28"/>
              </a:lnSpc>
            </a:pPr>
            <a:r>
              <a:rPr lang="en-US" sz="1414" b="1">
                <a:solidFill>
                  <a:srgbClr val="2130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Appuyer sur le bouton 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389133" y="9569920"/>
            <a:ext cx="1017109" cy="30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</a:pPr>
            <a:r>
              <a:rPr lang="en-US" sz="2014" b="1">
                <a:solidFill>
                  <a:srgbClr val="4481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SI SSO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2726023" y="10104300"/>
            <a:ext cx="1524890" cy="998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6944" lvl="1" indent="-163472" algn="l">
              <a:lnSpc>
                <a:spcPts val="1529"/>
              </a:lnSpc>
              <a:buFont typeface="Arial"/>
              <a:buChar char="•"/>
            </a:pPr>
            <a:r>
              <a:rPr lang="en-US" sz="1514" b="1">
                <a:solidFill>
                  <a:srgbClr val="2130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Créez votre mot de passe</a:t>
            </a:r>
          </a:p>
          <a:p>
            <a:pPr algn="l">
              <a:lnSpc>
                <a:spcPts val="1529"/>
              </a:lnSpc>
            </a:pPr>
            <a:endParaRPr lang="en-US" sz="1514" b="1">
              <a:solidFill>
                <a:srgbClr val="21304E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marL="326944" lvl="1" indent="-163472" algn="l">
              <a:lnSpc>
                <a:spcPts val="1529"/>
              </a:lnSpc>
              <a:buFont typeface="Arial"/>
              <a:buChar char="•"/>
            </a:pPr>
            <a:r>
              <a:rPr lang="en-US" sz="1514" b="1">
                <a:solidFill>
                  <a:srgbClr val="2130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Acceptez la RGPD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2923443" y="9569920"/>
            <a:ext cx="1188307" cy="30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</a:pPr>
            <a:r>
              <a:rPr lang="en-US" sz="2014" b="1">
                <a:solidFill>
                  <a:srgbClr val="4481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SANS SSO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165138" y="10250240"/>
            <a:ext cx="1241104" cy="427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6944" lvl="1" indent="-163472" algn="l">
              <a:lnSpc>
                <a:spcPts val="1529"/>
              </a:lnSpc>
              <a:buFont typeface="Arial"/>
              <a:buChar char="•"/>
            </a:pPr>
            <a:r>
              <a:rPr lang="en-US" sz="1514" b="1">
                <a:solidFill>
                  <a:srgbClr val="2130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Acceptez la RGPD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421111" y="11312751"/>
            <a:ext cx="3022564" cy="269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1"/>
              </a:lnSpc>
            </a:pPr>
            <a:r>
              <a:rPr lang="en-US" sz="1714" b="1">
                <a:solidFill>
                  <a:srgbClr val="4481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ACCÉDEZ À VOTRE ENTRETIEN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272823" y="10886616"/>
            <a:ext cx="3431562" cy="1570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6944" lvl="1" indent="-163472" algn="just">
              <a:lnSpc>
                <a:spcPts val="1529"/>
              </a:lnSpc>
              <a:buFont typeface="Arial"/>
              <a:buChar char="•"/>
            </a:pPr>
            <a:r>
              <a:rPr lang="en-US" sz="1514" b="1">
                <a:solidFill>
                  <a:srgbClr val="2130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Créez votre nouveau mot de passe.</a:t>
            </a:r>
          </a:p>
          <a:p>
            <a:pPr algn="just">
              <a:lnSpc>
                <a:spcPts val="1529"/>
              </a:lnSpc>
            </a:pPr>
            <a:endParaRPr lang="en-US" sz="1514" b="1">
              <a:solidFill>
                <a:srgbClr val="21304E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marL="326944" lvl="1" indent="-163472" algn="just">
              <a:lnSpc>
                <a:spcPts val="1529"/>
              </a:lnSpc>
              <a:buFont typeface="Arial"/>
              <a:buChar char="•"/>
            </a:pPr>
            <a:r>
              <a:rPr lang="en-US" sz="1514" b="1">
                <a:solidFill>
                  <a:srgbClr val="2130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Acceptez la politique RGPD.</a:t>
            </a:r>
          </a:p>
          <a:p>
            <a:pPr algn="just">
              <a:lnSpc>
                <a:spcPts val="1529"/>
              </a:lnSpc>
            </a:pPr>
            <a:endParaRPr lang="en-US" sz="1514" b="1">
              <a:solidFill>
                <a:srgbClr val="21304E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marL="326944" lvl="1" indent="-163472" algn="just">
              <a:lnSpc>
                <a:spcPts val="1529"/>
              </a:lnSpc>
              <a:buFont typeface="Arial"/>
              <a:buChar char="•"/>
            </a:pPr>
            <a:r>
              <a:rPr lang="en-US" sz="1514" b="1">
                <a:solidFill>
                  <a:srgbClr val="2130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Répondez aux questions secrètes afin de pouvoir réinitialiser votre mot de passe en toute autonomie en cas de perte.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485529" y="12878198"/>
            <a:ext cx="3218855" cy="293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3"/>
              </a:lnSpc>
            </a:pPr>
            <a:r>
              <a:rPr lang="en-US" sz="1914" b="1">
                <a:solidFill>
                  <a:srgbClr val="4481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ACCÉDEZ À VOTRE ENTRETIEN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3675" y="10352236"/>
            <a:ext cx="3022564" cy="30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</a:pPr>
            <a:r>
              <a:rPr lang="en-US" sz="2014" b="1">
                <a:solidFill>
                  <a:srgbClr val="4481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ACTIVEZ VOTRE COMPTE</a:t>
            </a:r>
          </a:p>
        </p:txBody>
      </p:sp>
      <p:grpSp>
        <p:nvGrpSpPr>
          <p:cNvPr id="73" name="Group 73"/>
          <p:cNvGrpSpPr/>
          <p:nvPr/>
        </p:nvGrpSpPr>
        <p:grpSpPr>
          <a:xfrm>
            <a:off x="3507141" y="4957539"/>
            <a:ext cx="3847231" cy="656176"/>
            <a:chOff x="24898" y="173811"/>
            <a:chExt cx="5129641" cy="874902"/>
          </a:xfrm>
        </p:grpSpPr>
        <p:grpSp>
          <p:nvGrpSpPr>
            <p:cNvPr id="74" name="Group 74"/>
            <p:cNvGrpSpPr/>
            <p:nvPr/>
          </p:nvGrpSpPr>
          <p:grpSpPr>
            <a:xfrm rot="-257170">
              <a:off x="24898" y="190490"/>
              <a:ext cx="5129641" cy="858223"/>
              <a:chOff x="0" y="0"/>
              <a:chExt cx="2576549" cy="431074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0" y="0"/>
                <a:ext cx="2576549" cy="431074"/>
              </a:xfrm>
              <a:custGeom>
                <a:avLst/>
                <a:gdLst/>
                <a:ahLst/>
                <a:cxnLst/>
                <a:rect l="l" t="t" r="r" b="b"/>
                <a:pathLst>
                  <a:path w="2576549" h="431074">
                    <a:moveTo>
                      <a:pt x="20123" y="0"/>
                    </a:moveTo>
                    <a:lnTo>
                      <a:pt x="2556425" y="0"/>
                    </a:lnTo>
                    <a:cubicBezTo>
                      <a:pt x="2567539" y="0"/>
                      <a:pt x="2576549" y="9010"/>
                      <a:pt x="2576549" y="20123"/>
                    </a:cubicBezTo>
                    <a:lnTo>
                      <a:pt x="2576549" y="410950"/>
                    </a:lnTo>
                    <a:cubicBezTo>
                      <a:pt x="2576549" y="422064"/>
                      <a:pt x="2567539" y="431074"/>
                      <a:pt x="2556425" y="431074"/>
                    </a:cubicBezTo>
                    <a:lnTo>
                      <a:pt x="20123" y="431074"/>
                    </a:lnTo>
                    <a:cubicBezTo>
                      <a:pt x="9010" y="431074"/>
                      <a:pt x="0" y="422064"/>
                      <a:pt x="0" y="410950"/>
                    </a:cubicBezTo>
                    <a:lnTo>
                      <a:pt x="0" y="20123"/>
                    </a:lnTo>
                    <a:cubicBezTo>
                      <a:pt x="0" y="9010"/>
                      <a:pt x="9010" y="0"/>
                      <a:pt x="20123" y="0"/>
                    </a:cubicBezTo>
                    <a:close/>
                  </a:path>
                </a:pathLst>
              </a:custGeom>
              <a:solidFill>
                <a:srgbClr val="44F5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0" y="-38100"/>
                <a:ext cx="2576549" cy="4691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7" name="TextBox 77"/>
            <p:cNvSpPr txBox="1"/>
            <p:nvPr/>
          </p:nvSpPr>
          <p:spPr>
            <a:xfrm rot="21342000">
              <a:off x="216793" y="173811"/>
              <a:ext cx="4771826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29"/>
                </a:lnSpc>
              </a:pPr>
              <a:r>
                <a:rPr lang="en-US" sz="3600" b="1" dirty="0">
                  <a:solidFill>
                    <a:srgbClr val="21304E"/>
                  </a:solidFill>
                  <a:ea typeface="Averta Bold"/>
                  <a:cs typeface="Averta Bold"/>
                  <a:sym typeface="Averta"/>
                </a:rPr>
                <a:t>Comment faire ?</a:t>
              </a: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252793" y="3153337"/>
            <a:ext cx="2339343" cy="1262713"/>
            <a:chOff x="0" y="0"/>
            <a:chExt cx="1566693" cy="845658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1566694" cy="845658"/>
            </a:xfrm>
            <a:custGeom>
              <a:avLst/>
              <a:gdLst/>
              <a:ahLst/>
              <a:cxnLst/>
              <a:rect l="l" t="t" r="r" b="b"/>
              <a:pathLst>
                <a:path w="1566694" h="845658">
                  <a:moveTo>
                    <a:pt x="102593" y="0"/>
                  </a:moveTo>
                  <a:lnTo>
                    <a:pt x="1464101" y="0"/>
                  </a:lnTo>
                  <a:cubicBezTo>
                    <a:pt x="1491310" y="0"/>
                    <a:pt x="1517405" y="10809"/>
                    <a:pt x="1536645" y="30049"/>
                  </a:cubicBezTo>
                  <a:cubicBezTo>
                    <a:pt x="1555885" y="49289"/>
                    <a:pt x="1566694" y="75383"/>
                    <a:pt x="1566694" y="102593"/>
                  </a:cubicBezTo>
                  <a:lnTo>
                    <a:pt x="1566694" y="743065"/>
                  </a:lnTo>
                  <a:cubicBezTo>
                    <a:pt x="1566694" y="799726"/>
                    <a:pt x="1520761" y="845658"/>
                    <a:pt x="1464101" y="845658"/>
                  </a:cubicBezTo>
                  <a:lnTo>
                    <a:pt x="102593" y="845658"/>
                  </a:lnTo>
                  <a:cubicBezTo>
                    <a:pt x="45932" y="845658"/>
                    <a:pt x="0" y="799726"/>
                    <a:pt x="0" y="743065"/>
                  </a:cubicBezTo>
                  <a:lnTo>
                    <a:pt x="0" y="102593"/>
                  </a:lnTo>
                  <a:cubicBezTo>
                    <a:pt x="0" y="45932"/>
                    <a:pt x="45932" y="0"/>
                    <a:pt x="102593" y="0"/>
                  </a:cubicBezTo>
                  <a:close/>
                </a:path>
              </a:pathLst>
            </a:custGeom>
            <a:solidFill>
              <a:srgbClr val="44F578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0" y="-38100"/>
              <a:ext cx="1566693" cy="883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2752605" y="3153337"/>
            <a:ext cx="2427695" cy="1262713"/>
            <a:chOff x="0" y="0"/>
            <a:chExt cx="1625864" cy="845658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1625864" cy="845658"/>
            </a:xfrm>
            <a:custGeom>
              <a:avLst/>
              <a:gdLst/>
              <a:ahLst/>
              <a:cxnLst/>
              <a:rect l="l" t="t" r="r" b="b"/>
              <a:pathLst>
                <a:path w="1625864" h="845658">
                  <a:moveTo>
                    <a:pt x="98859" y="0"/>
                  </a:moveTo>
                  <a:lnTo>
                    <a:pt x="1527005" y="0"/>
                  </a:lnTo>
                  <a:cubicBezTo>
                    <a:pt x="1553224" y="0"/>
                    <a:pt x="1578370" y="10415"/>
                    <a:pt x="1596909" y="28955"/>
                  </a:cubicBezTo>
                  <a:cubicBezTo>
                    <a:pt x="1615449" y="47495"/>
                    <a:pt x="1625864" y="72640"/>
                    <a:pt x="1625864" y="98859"/>
                  </a:cubicBezTo>
                  <a:lnTo>
                    <a:pt x="1625864" y="746799"/>
                  </a:lnTo>
                  <a:cubicBezTo>
                    <a:pt x="1625864" y="801397"/>
                    <a:pt x="1581604" y="845658"/>
                    <a:pt x="1527005" y="845658"/>
                  </a:cubicBezTo>
                  <a:lnTo>
                    <a:pt x="98859" y="845658"/>
                  </a:lnTo>
                  <a:cubicBezTo>
                    <a:pt x="44261" y="845658"/>
                    <a:pt x="0" y="801397"/>
                    <a:pt x="0" y="746799"/>
                  </a:cubicBezTo>
                  <a:lnTo>
                    <a:pt x="0" y="98859"/>
                  </a:lnTo>
                  <a:cubicBezTo>
                    <a:pt x="0" y="44261"/>
                    <a:pt x="44261" y="0"/>
                    <a:pt x="98859" y="0"/>
                  </a:cubicBezTo>
                  <a:close/>
                </a:path>
              </a:pathLst>
            </a:custGeom>
            <a:solidFill>
              <a:srgbClr val="44F578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0" y="-38100"/>
              <a:ext cx="1625864" cy="883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5346000" y="3153337"/>
            <a:ext cx="2459494" cy="1262713"/>
            <a:chOff x="0" y="0"/>
            <a:chExt cx="1647161" cy="845658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1647161" cy="845658"/>
            </a:xfrm>
            <a:custGeom>
              <a:avLst/>
              <a:gdLst/>
              <a:ahLst/>
              <a:cxnLst/>
              <a:rect l="l" t="t" r="r" b="b"/>
              <a:pathLst>
                <a:path w="1647161" h="845658">
                  <a:moveTo>
                    <a:pt x="97581" y="0"/>
                  </a:moveTo>
                  <a:lnTo>
                    <a:pt x="1549580" y="0"/>
                  </a:lnTo>
                  <a:cubicBezTo>
                    <a:pt x="1575460" y="0"/>
                    <a:pt x="1600280" y="10281"/>
                    <a:pt x="1618580" y="28581"/>
                  </a:cubicBezTo>
                  <a:cubicBezTo>
                    <a:pt x="1636880" y="46881"/>
                    <a:pt x="1647161" y="71701"/>
                    <a:pt x="1647161" y="97581"/>
                  </a:cubicBezTo>
                  <a:lnTo>
                    <a:pt x="1647161" y="748077"/>
                  </a:lnTo>
                  <a:cubicBezTo>
                    <a:pt x="1647161" y="773957"/>
                    <a:pt x="1636880" y="798777"/>
                    <a:pt x="1618580" y="817077"/>
                  </a:cubicBezTo>
                  <a:cubicBezTo>
                    <a:pt x="1600280" y="835377"/>
                    <a:pt x="1575460" y="845658"/>
                    <a:pt x="1549580" y="845658"/>
                  </a:cubicBezTo>
                  <a:lnTo>
                    <a:pt x="97581" y="845658"/>
                  </a:lnTo>
                  <a:cubicBezTo>
                    <a:pt x="71701" y="845658"/>
                    <a:pt x="46881" y="835377"/>
                    <a:pt x="28581" y="817077"/>
                  </a:cubicBezTo>
                  <a:cubicBezTo>
                    <a:pt x="10281" y="798777"/>
                    <a:pt x="0" y="773957"/>
                    <a:pt x="0" y="748077"/>
                  </a:cubicBezTo>
                  <a:lnTo>
                    <a:pt x="0" y="97581"/>
                  </a:lnTo>
                  <a:cubicBezTo>
                    <a:pt x="0" y="71701"/>
                    <a:pt x="10281" y="46881"/>
                    <a:pt x="28581" y="28581"/>
                  </a:cubicBezTo>
                  <a:cubicBezTo>
                    <a:pt x="46881" y="10281"/>
                    <a:pt x="71701" y="0"/>
                    <a:pt x="97581" y="0"/>
                  </a:cubicBezTo>
                  <a:close/>
                </a:path>
              </a:pathLst>
            </a:custGeom>
            <a:solidFill>
              <a:srgbClr val="44F578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0" y="-38100"/>
              <a:ext cx="1647161" cy="883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7974045" y="3153337"/>
            <a:ext cx="2465162" cy="1262713"/>
            <a:chOff x="0" y="0"/>
            <a:chExt cx="1650957" cy="845658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1650957" cy="845658"/>
            </a:xfrm>
            <a:custGeom>
              <a:avLst/>
              <a:gdLst/>
              <a:ahLst/>
              <a:cxnLst/>
              <a:rect l="l" t="t" r="r" b="b"/>
              <a:pathLst>
                <a:path w="1650957" h="845658">
                  <a:moveTo>
                    <a:pt x="97356" y="0"/>
                  </a:moveTo>
                  <a:lnTo>
                    <a:pt x="1553600" y="0"/>
                  </a:lnTo>
                  <a:cubicBezTo>
                    <a:pt x="1607369" y="0"/>
                    <a:pt x="1650957" y="43588"/>
                    <a:pt x="1650957" y="97356"/>
                  </a:cubicBezTo>
                  <a:lnTo>
                    <a:pt x="1650957" y="748301"/>
                  </a:lnTo>
                  <a:cubicBezTo>
                    <a:pt x="1650957" y="774122"/>
                    <a:pt x="1640699" y="798885"/>
                    <a:pt x="1622442" y="817143"/>
                  </a:cubicBezTo>
                  <a:cubicBezTo>
                    <a:pt x="1604184" y="835401"/>
                    <a:pt x="1579421" y="845658"/>
                    <a:pt x="1553600" y="845658"/>
                  </a:cubicBezTo>
                  <a:lnTo>
                    <a:pt x="97356" y="845658"/>
                  </a:lnTo>
                  <a:cubicBezTo>
                    <a:pt x="43588" y="845658"/>
                    <a:pt x="0" y="802070"/>
                    <a:pt x="0" y="748301"/>
                  </a:cubicBezTo>
                  <a:lnTo>
                    <a:pt x="0" y="97356"/>
                  </a:lnTo>
                  <a:cubicBezTo>
                    <a:pt x="0" y="43588"/>
                    <a:pt x="43588" y="0"/>
                    <a:pt x="97356" y="0"/>
                  </a:cubicBezTo>
                  <a:close/>
                </a:path>
              </a:pathLst>
            </a:custGeom>
            <a:solidFill>
              <a:srgbClr val="44F578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0" y="-38100"/>
              <a:ext cx="1650957" cy="883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0" name="Freeform 90"/>
          <p:cNvSpPr/>
          <p:nvPr/>
        </p:nvSpPr>
        <p:spPr>
          <a:xfrm>
            <a:off x="8131237" y="3603972"/>
            <a:ext cx="660665" cy="455859"/>
          </a:xfrm>
          <a:custGeom>
            <a:avLst/>
            <a:gdLst/>
            <a:ahLst/>
            <a:cxnLst/>
            <a:rect l="l" t="t" r="r" b="b"/>
            <a:pathLst>
              <a:path w="660665" h="455859">
                <a:moveTo>
                  <a:pt x="0" y="0"/>
                </a:moveTo>
                <a:lnTo>
                  <a:pt x="660666" y="0"/>
                </a:lnTo>
                <a:lnTo>
                  <a:pt x="660666" y="455859"/>
                </a:lnTo>
                <a:lnTo>
                  <a:pt x="0" y="45585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91" name="Group 91"/>
          <p:cNvGrpSpPr/>
          <p:nvPr/>
        </p:nvGrpSpPr>
        <p:grpSpPr>
          <a:xfrm>
            <a:off x="252793" y="2612404"/>
            <a:ext cx="2339343" cy="454984"/>
            <a:chOff x="0" y="0"/>
            <a:chExt cx="1566693" cy="304709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1566694" cy="304709"/>
            </a:xfrm>
            <a:custGeom>
              <a:avLst/>
              <a:gdLst/>
              <a:ahLst/>
              <a:cxnLst/>
              <a:rect l="l" t="t" r="r" b="b"/>
              <a:pathLst>
                <a:path w="1566694" h="304709">
                  <a:moveTo>
                    <a:pt x="49642" y="0"/>
                  </a:moveTo>
                  <a:lnTo>
                    <a:pt x="1517052" y="0"/>
                  </a:lnTo>
                  <a:cubicBezTo>
                    <a:pt x="1530218" y="0"/>
                    <a:pt x="1542844" y="5230"/>
                    <a:pt x="1552154" y="14540"/>
                  </a:cubicBezTo>
                  <a:cubicBezTo>
                    <a:pt x="1561463" y="23849"/>
                    <a:pt x="1566694" y="36476"/>
                    <a:pt x="1566694" y="49642"/>
                  </a:cubicBezTo>
                  <a:lnTo>
                    <a:pt x="1566694" y="255068"/>
                  </a:lnTo>
                  <a:cubicBezTo>
                    <a:pt x="1566694" y="268234"/>
                    <a:pt x="1561463" y="280860"/>
                    <a:pt x="1552154" y="290170"/>
                  </a:cubicBezTo>
                  <a:cubicBezTo>
                    <a:pt x="1542844" y="299479"/>
                    <a:pt x="1530218" y="304709"/>
                    <a:pt x="1517052" y="304709"/>
                  </a:cubicBezTo>
                  <a:lnTo>
                    <a:pt x="49642" y="304709"/>
                  </a:lnTo>
                  <a:cubicBezTo>
                    <a:pt x="36476" y="304709"/>
                    <a:pt x="23849" y="299479"/>
                    <a:pt x="14540" y="290170"/>
                  </a:cubicBezTo>
                  <a:cubicBezTo>
                    <a:pt x="5230" y="280860"/>
                    <a:pt x="0" y="268234"/>
                    <a:pt x="0" y="255068"/>
                  </a:cubicBezTo>
                  <a:lnTo>
                    <a:pt x="0" y="49642"/>
                  </a:lnTo>
                  <a:cubicBezTo>
                    <a:pt x="0" y="36476"/>
                    <a:pt x="5230" y="23849"/>
                    <a:pt x="14540" y="14540"/>
                  </a:cubicBezTo>
                  <a:cubicBezTo>
                    <a:pt x="23849" y="5230"/>
                    <a:pt x="36476" y="0"/>
                    <a:pt x="49642" y="0"/>
                  </a:cubicBezTo>
                  <a:close/>
                </a:path>
              </a:pathLst>
            </a:custGeom>
            <a:solidFill>
              <a:srgbClr val="44F5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TextBox 93"/>
            <p:cNvSpPr txBox="1"/>
            <p:nvPr/>
          </p:nvSpPr>
          <p:spPr>
            <a:xfrm>
              <a:off x="0" y="-76200"/>
              <a:ext cx="1566693" cy="3809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2000" b="1" dirty="0" err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Période</a:t>
              </a:r>
              <a:r>
                <a:rPr lang="en-US" sz="2000" b="1" dirty="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réponse</a:t>
              </a:r>
              <a:r>
                <a:rPr lang="en-US" sz="2000" b="1" dirty="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</a:p>
          </p:txBody>
        </p:sp>
      </p:grpSp>
      <p:grpSp>
        <p:nvGrpSpPr>
          <p:cNvPr id="94" name="Group 94"/>
          <p:cNvGrpSpPr/>
          <p:nvPr/>
        </p:nvGrpSpPr>
        <p:grpSpPr>
          <a:xfrm>
            <a:off x="2752605" y="2612404"/>
            <a:ext cx="2427695" cy="454984"/>
            <a:chOff x="0" y="0"/>
            <a:chExt cx="1625864" cy="304709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1625864" cy="304709"/>
            </a:xfrm>
            <a:custGeom>
              <a:avLst/>
              <a:gdLst/>
              <a:ahLst/>
              <a:cxnLst/>
              <a:rect l="l" t="t" r="r" b="b"/>
              <a:pathLst>
                <a:path w="1625864" h="304709">
                  <a:moveTo>
                    <a:pt x="47835" y="0"/>
                  </a:moveTo>
                  <a:lnTo>
                    <a:pt x="1578029" y="0"/>
                  </a:lnTo>
                  <a:cubicBezTo>
                    <a:pt x="1590716" y="0"/>
                    <a:pt x="1602883" y="5040"/>
                    <a:pt x="1611854" y="14011"/>
                  </a:cubicBezTo>
                  <a:cubicBezTo>
                    <a:pt x="1620825" y="22981"/>
                    <a:pt x="1625864" y="35148"/>
                    <a:pt x="1625864" y="47835"/>
                  </a:cubicBezTo>
                  <a:lnTo>
                    <a:pt x="1625864" y="256874"/>
                  </a:lnTo>
                  <a:cubicBezTo>
                    <a:pt x="1625864" y="269561"/>
                    <a:pt x="1620825" y="281728"/>
                    <a:pt x="1611854" y="290699"/>
                  </a:cubicBezTo>
                  <a:cubicBezTo>
                    <a:pt x="1602883" y="299670"/>
                    <a:pt x="1590716" y="304709"/>
                    <a:pt x="1578029" y="304709"/>
                  </a:cubicBezTo>
                  <a:lnTo>
                    <a:pt x="47835" y="304709"/>
                  </a:lnTo>
                  <a:cubicBezTo>
                    <a:pt x="35148" y="304709"/>
                    <a:pt x="22981" y="299670"/>
                    <a:pt x="14011" y="290699"/>
                  </a:cubicBezTo>
                  <a:cubicBezTo>
                    <a:pt x="5040" y="281728"/>
                    <a:pt x="0" y="269561"/>
                    <a:pt x="0" y="256874"/>
                  </a:cubicBezTo>
                  <a:lnTo>
                    <a:pt x="0" y="47835"/>
                  </a:lnTo>
                  <a:cubicBezTo>
                    <a:pt x="0" y="35148"/>
                    <a:pt x="5040" y="22981"/>
                    <a:pt x="14011" y="14011"/>
                  </a:cubicBezTo>
                  <a:cubicBezTo>
                    <a:pt x="22981" y="5040"/>
                    <a:pt x="35148" y="0"/>
                    <a:pt x="47835" y="0"/>
                  </a:cubicBezTo>
                  <a:close/>
                </a:path>
              </a:pathLst>
            </a:custGeom>
            <a:solidFill>
              <a:srgbClr val="44F5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TextBox 96"/>
            <p:cNvSpPr txBox="1"/>
            <p:nvPr/>
          </p:nvSpPr>
          <p:spPr>
            <a:xfrm>
              <a:off x="0" y="-76200"/>
              <a:ext cx="1625864" cy="3809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2000" b="1" u="none" strike="noStrike" dirty="0" err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Période</a:t>
              </a:r>
              <a:r>
                <a:rPr lang="en-US" sz="2000" b="1" u="none" strike="noStrike" dirty="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contribution </a:t>
              </a:r>
            </a:p>
          </p:txBody>
        </p:sp>
      </p:grpSp>
      <p:grpSp>
        <p:nvGrpSpPr>
          <p:cNvPr id="97" name="Group 97"/>
          <p:cNvGrpSpPr/>
          <p:nvPr/>
        </p:nvGrpSpPr>
        <p:grpSpPr>
          <a:xfrm>
            <a:off x="5346000" y="2612404"/>
            <a:ext cx="2459494" cy="454984"/>
            <a:chOff x="0" y="0"/>
            <a:chExt cx="1647161" cy="304709"/>
          </a:xfrm>
        </p:grpSpPr>
        <p:sp>
          <p:nvSpPr>
            <p:cNvPr id="98" name="Freeform 98"/>
            <p:cNvSpPr/>
            <p:nvPr/>
          </p:nvSpPr>
          <p:spPr>
            <a:xfrm>
              <a:off x="0" y="0"/>
              <a:ext cx="1647161" cy="304709"/>
            </a:xfrm>
            <a:custGeom>
              <a:avLst/>
              <a:gdLst/>
              <a:ahLst/>
              <a:cxnLst/>
              <a:rect l="l" t="t" r="r" b="b"/>
              <a:pathLst>
                <a:path w="1647161" h="304709">
                  <a:moveTo>
                    <a:pt x="47217" y="0"/>
                  </a:moveTo>
                  <a:lnTo>
                    <a:pt x="1599944" y="0"/>
                  </a:lnTo>
                  <a:cubicBezTo>
                    <a:pt x="1612467" y="0"/>
                    <a:pt x="1624477" y="4975"/>
                    <a:pt x="1633331" y="13829"/>
                  </a:cubicBezTo>
                  <a:cubicBezTo>
                    <a:pt x="1642186" y="22684"/>
                    <a:pt x="1647161" y="34694"/>
                    <a:pt x="1647161" y="47217"/>
                  </a:cubicBezTo>
                  <a:lnTo>
                    <a:pt x="1647161" y="257493"/>
                  </a:lnTo>
                  <a:cubicBezTo>
                    <a:pt x="1647161" y="270016"/>
                    <a:pt x="1642186" y="282025"/>
                    <a:pt x="1633331" y="290880"/>
                  </a:cubicBezTo>
                  <a:cubicBezTo>
                    <a:pt x="1624477" y="299735"/>
                    <a:pt x="1612467" y="304709"/>
                    <a:pt x="1599944" y="304709"/>
                  </a:cubicBezTo>
                  <a:lnTo>
                    <a:pt x="47217" y="304709"/>
                  </a:lnTo>
                  <a:cubicBezTo>
                    <a:pt x="34694" y="304709"/>
                    <a:pt x="22684" y="299735"/>
                    <a:pt x="13829" y="290880"/>
                  </a:cubicBezTo>
                  <a:cubicBezTo>
                    <a:pt x="4975" y="282025"/>
                    <a:pt x="0" y="270016"/>
                    <a:pt x="0" y="257493"/>
                  </a:cubicBezTo>
                  <a:lnTo>
                    <a:pt x="0" y="47217"/>
                  </a:lnTo>
                  <a:cubicBezTo>
                    <a:pt x="0" y="34694"/>
                    <a:pt x="4975" y="22684"/>
                    <a:pt x="13829" y="13829"/>
                  </a:cubicBezTo>
                  <a:cubicBezTo>
                    <a:pt x="22684" y="4975"/>
                    <a:pt x="34694" y="0"/>
                    <a:pt x="47217" y="0"/>
                  </a:cubicBezTo>
                  <a:close/>
                </a:path>
              </a:pathLst>
            </a:custGeom>
            <a:solidFill>
              <a:srgbClr val="44F5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TextBox 99"/>
            <p:cNvSpPr txBox="1"/>
            <p:nvPr/>
          </p:nvSpPr>
          <p:spPr>
            <a:xfrm>
              <a:off x="0" y="-76200"/>
              <a:ext cx="1647161" cy="3809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2000" b="1" u="none" strike="noStrike" dirty="0" err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Période</a:t>
              </a:r>
              <a:r>
                <a:rPr lang="en-US" sz="2000" b="1" u="none" strike="noStrike" dirty="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validation </a:t>
              </a:r>
            </a:p>
          </p:txBody>
        </p:sp>
      </p:grpSp>
      <p:sp>
        <p:nvSpPr>
          <p:cNvPr id="100" name="TextBox 100"/>
          <p:cNvSpPr txBox="1"/>
          <p:nvPr/>
        </p:nvSpPr>
        <p:spPr>
          <a:xfrm>
            <a:off x="340497" y="3294120"/>
            <a:ext cx="2142725" cy="1013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9"/>
              </a:lnSpc>
            </a:pPr>
            <a:r>
              <a:rPr lang="en-US" sz="2514" b="1">
                <a:solidFill>
                  <a:srgbClr val="2130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28 Décembre au </a:t>
            </a:r>
          </a:p>
          <a:p>
            <a:pPr algn="ctr">
              <a:lnSpc>
                <a:spcPts val="2539"/>
              </a:lnSpc>
            </a:pPr>
            <a:r>
              <a:rPr lang="en-US" sz="2514" b="1">
                <a:solidFill>
                  <a:srgbClr val="2130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15 Janvier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8917067" y="3294120"/>
            <a:ext cx="1423090" cy="1013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39"/>
              </a:lnSpc>
              <a:spcBef>
                <a:spcPct val="0"/>
              </a:spcBef>
            </a:pPr>
            <a:r>
              <a:rPr lang="en-US" sz="2514" b="1" u="none" strike="noStrike">
                <a:solidFill>
                  <a:srgbClr val="2130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Accessible sur PC et mobile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2895090" y="3294120"/>
            <a:ext cx="2142725" cy="1013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39"/>
              </a:lnSpc>
              <a:spcBef>
                <a:spcPct val="0"/>
              </a:spcBef>
            </a:pPr>
            <a:r>
              <a:rPr lang="en-US" sz="2514" b="1" u="none" strike="noStrike">
                <a:solidFill>
                  <a:srgbClr val="2130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16 Janvier </a:t>
            </a:r>
          </a:p>
          <a:p>
            <a:pPr marL="0" lvl="0" indent="0" algn="ctr">
              <a:lnSpc>
                <a:spcPts val="2539"/>
              </a:lnSpc>
              <a:spcBef>
                <a:spcPct val="0"/>
              </a:spcBef>
            </a:pPr>
            <a:r>
              <a:rPr lang="en-US" sz="2514" b="1" u="none" strike="noStrike">
                <a:solidFill>
                  <a:srgbClr val="2130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au </a:t>
            </a:r>
          </a:p>
          <a:p>
            <a:pPr marL="0" lvl="0" indent="0" algn="ctr">
              <a:lnSpc>
                <a:spcPts val="2539"/>
              </a:lnSpc>
              <a:spcBef>
                <a:spcPct val="0"/>
              </a:spcBef>
            </a:pPr>
            <a:r>
              <a:rPr lang="en-US" sz="2514" b="1" u="none" strike="noStrike">
                <a:solidFill>
                  <a:srgbClr val="2130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10 Février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5505810" y="3313170"/>
            <a:ext cx="2142725" cy="1013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39"/>
              </a:lnSpc>
              <a:spcBef>
                <a:spcPct val="0"/>
              </a:spcBef>
            </a:pPr>
            <a:r>
              <a:rPr lang="en-US" sz="2514" b="1" u="none" strike="noStrike">
                <a:solidFill>
                  <a:srgbClr val="2130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11 Février</a:t>
            </a:r>
          </a:p>
          <a:p>
            <a:pPr marL="0" lvl="0" indent="0" algn="ctr">
              <a:lnSpc>
                <a:spcPts val="2539"/>
              </a:lnSpc>
              <a:spcBef>
                <a:spcPct val="0"/>
              </a:spcBef>
            </a:pPr>
            <a:r>
              <a:rPr lang="en-US" sz="2514" b="1" u="none" strike="noStrike">
                <a:solidFill>
                  <a:srgbClr val="2130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au </a:t>
            </a:r>
          </a:p>
          <a:p>
            <a:pPr marL="0" lvl="0" indent="0" algn="ctr">
              <a:lnSpc>
                <a:spcPts val="2539"/>
              </a:lnSpc>
              <a:spcBef>
                <a:spcPct val="0"/>
              </a:spcBef>
            </a:pPr>
            <a:r>
              <a:rPr lang="en-US" sz="2514" b="1" u="none" strike="noStrike">
                <a:solidFill>
                  <a:srgbClr val="2130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25 Février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3772567" y="662396"/>
            <a:ext cx="5818507" cy="1406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78"/>
              </a:lnSpc>
            </a:pPr>
            <a:r>
              <a:rPr lang="en-US" sz="4427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Entretiens</a:t>
            </a:r>
            <a:r>
              <a:rPr lang="en-US" sz="4427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427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Collaborateur</a:t>
            </a:r>
            <a:r>
              <a:rPr lang="en-US" sz="4427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NOM ENT avec </a:t>
            </a:r>
          </a:p>
        </p:txBody>
      </p:sp>
      <p:sp>
        <p:nvSpPr>
          <p:cNvPr id="105" name="Freeform 105"/>
          <p:cNvSpPr/>
          <p:nvPr/>
        </p:nvSpPr>
        <p:spPr>
          <a:xfrm>
            <a:off x="7552278" y="1531800"/>
            <a:ext cx="2070522" cy="500126"/>
          </a:xfrm>
          <a:custGeom>
            <a:avLst/>
            <a:gdLst/>
            <a:ahLst/>
            <a:cxnLst/>
            <a:rect l="l" t="t" r="r" b="b"/>
            <a:pathLst>
              <a:path w="2070522" h="500126">
                <a:moveTo>
                  <a:pt x="0" y="0"/>
                </a:moveTo>
                <a:lnTo>
                  <a:pt x="2070522" y="0"/>
                </a:lnTo>
                <a:lnTo>
                  <a:pt x="2070522" y="500126"/>
                </a:lnTo>
                <a:lnTo>
                  <a:pt x="0" y="50012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6" name="Freeform 106"/>
          <p:cNvSpPr/>
          <p:nvPr/>
        </p:nvSpPr>
        <p:spPr>
          <a:xfrm>
            <a:off x="629748" y="655308"/>
            <a:ext cx="2235553" cy="1401374"/>
          </a:xfrm>
          <a:custGeom>
            <a:avLst/>
            <a:gdLst/>
            <a:ahLst/>
            <a:cxnLst/>
            <a:rect l="l" t="t" r="r" b="b"/>
            <a:pathLst>
              <a:path w="2235553" h="1401374">
                <a:moveTo>
                  <a:pt x="0" y="0"/>
                </a:moveTo>
                <a:lnTo>
                  <a:pt x="2235553" y="0"/>
                </a:lnTo>
                <a:lnTo>
                  <a:pt x="2235553" y="1401374"/>
                </a:lnTo>
                <a:lnTo>
                  <a:pt x="0" y="1401374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12699" t="-12941" r="-10581" b="-18087"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198</Words>
  <Application>Microsoft Macintosh PowerPoint</Application>
  <PresentationFormat>Personnalisé</PresentationFormat>
  <Paragraphs>48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Calibri</vt:lpstr>
      <vt:lpstr>Calibri (MS)</vt:lpstr>
      <vt:lpstr>Averta Bold</vt:lpstr>
      <vt:lpstr>Agrandir</vt:lpstr>
      <vt:lpstr>Arial</vt:lpstr>
      <vt:lpstr>Arimo Bold</vt:lpstr>
      <vt:lpstr>Calibri (MS) Bold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Affiche connexion + réponse modèle Zest</dc:title>
  <cp:lastModifiedBy>Gontran Caduc</cp:lastModifiedBy>
  <cp:revision>3</cp:revision>
  <cp:lastPrinted>2025-12-30T15:14:35Z</cp:lastPrinted>
  <dcterms:created xsi:type="dcterms:W3CDTF">2006-08-16T00:00:00Z</dcterms:created>
  <dcterms:modified xsi:type="dcterms:W3CDTF">2025-12-30T15:40:08Z</dcterms:modified>
  <dc:identifier>DAG8U7-69MY</dc:identifier>
</cp:coreProperties>
</file>