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0440000" cx="7560000"/>
  <p:notesSz cx="6858000" cy="9144000"/>
  <p:embeddedFontLst>
    <p:embeddedFont>
      <p:font typeface="IBM Plex Sans"/>
      <p:regular r:id="rId12"/>
      <p:bold r:id="rId13"/>
      <p:italic r:id="rId14"/>
      <p:boldItalic r:id="rId15"/>
    </p:embeddedFont>
    <p:embeddedFont>
      <p:font typeface="IBM Plex Sans Light"/>
      <p:regular r:id="rId16"/>
      <p:bold r:id="rId17"/>
      <p:italic r:id="rId18"/>
      <p:boldItalic r:id="rId19"/>
    </p:embeddedFont>
    <p:embeddedFont>
      <p:font typeface="Helvetica Neue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8">
          <p15:clr>
            <a:srgbClr val="A4A3A4"/>
          </p15:clr>
        </p15:guide>
        <p15:guide id="2" pos="2381">
          <p15:clr>
            <a:srgbClr val="A4A3A4"/>
          </p15:clr>
        </p15:guide>
        <p15:guide id="3" pos="246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8" orient="horz"/>
        <p:guide pos="2381"/>
        <p:guide pos="24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regular.fntdata"/><Relationship Id="rId11" Type="http://schemas.openxmlformats.org/officeDocument/2006/relationships/slide" Target="slides/slide6.xml"/><Relationship Id="rId22" Type="http://schemas.openxmlformats.org/officeDocument/2006/relationships/font" Target="fonts/HelveticaNeue-italic.fntdata"/><Relationship Id="rId10" Type="http://schemas.openxmlformats.org/officeDocument/2006/relationships/slide" Target="slides/slide5.xml"/><Relationship Id="rId21" Type="http://schemas.openxmlformats.org/officeDocument/2006/relationships/font" Target="fonts/HelveticaNeue-bold.fntdata"/><Relationship Id="rId13" Type="http://schemas.openxmlformats.org/officeDocument/2006/relationships/font" Target="fonts/IBMPlexSans-bold.fntdata"/><Relationship Id="rId12" Type="http://schemas.openxmlformats.org/officeDocument/2006/relationships/font" Target="fonts/IBMPlexSans-regular.fntdata"/><Relationship Id="rId23" Type="http://schemas.openxmlformats.org/officeDocument/2006/relationships/font" Target="fonts/HelveticaNeue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IBMPlexSans-boldItalic.fntdata"/><Relationship Id="rId14" Type="http://schemas.openxmlformats.org/officeDocument/2006/relationships/font" Target="fonts/IBMPlexSans-italic.fntdata"/><Relationship Id="rId17" Type="http://schemas.openxmlformats.org/officeDocument/2006/relationships/font" Target="fonts/IBMPlexSansLight-bold.fntdata"/><Relationship Id="rId16" Type="http://schemas.openxmlformats.org/officeDocument/2006/relationships/font" Target="fonts/IBMPlexSansLight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IBMPlexSansLight-boldItalic.fntdata"/><Relationship Id="rId6" Type="http://schemas.openxmlformats.org/officeDocument/2006/relationships/slide" Target="slides/slide1.xml"/><Relationship Id="rId18" Type="http://schemas.openxmlformats.org/officeDocument/2006/relationships/font" Target="fonts/IBMPlexSansLight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7788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9e829700cb_0_61:notes"/>
          <p:cNvSpPr/>
          <p:nvPr>
            <p:ph idx="2" type="sldImg"/>
          </p:nvPr>
        </p:nvSpPr>
        <p:spPr>
          <a:xfrm>
            <a:off x="2187766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9e829700cb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9e829700cb_0_122:notes"/>
          <p:cNvSpPr/>
          <p:nvPr>
            <p:ph idx="2" type="sldImg"/>
          </p:nvPr>
        </p:nvSpPr>
        <p:spPr>
          <a:xfrm>
            <a:off x="2187766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9e829700cb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9e829700cb_0_205:notes"/>
          <p:cNvSpPr/>
          <p:nvPr>
            <p:ph idx="2" type="sldImg"/>
          </p:nvPr>
        </p:nvSpPr>
        <p:spPr>
          <a:xfrm>
            <a:off x="2187766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9e829700cb_0_2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a560494a40_0_10:notes"/>
          <p:cNvSpPr/>
          <p:nvPr>
            <p:ph idx="2" type="sldImg"/>
          </p:nvPr>
        </p:nvSpPr>
        <p:spPr>
          <a:xfrm>
            <a:off x="2187766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a560494a4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9e829700cb_0_190:notes"/>
          <p:cNvSpPr/>
          <p:nvPr>
            <p:ph idx="2" type="sldImg"/>
          </p:nvPr>
        </p:nvSpPr>
        <p:spPr>
          <a:xfrm>
            <a:off x="2187766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9e829700cb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9e829700cb_0_223:notes"/>
          <p:cNvSpPr/>
          <p:nvPr>
            <p:ph idx="2" type="sldImg"/>
          </p:nvPr>
        </p:nvSpPr>
        <p:spPr>
          <a:xfrm>
            <a:off x="2187766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9e829700cb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398217"/>
            <a:ext cx="7044600" cy="264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365680"/>
            <a:ext cx="7044600" cy="170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39232"/>
            <a:ext cx="33069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39232"/>
            <a:ext cx="33069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20535"/>
            <a:ext cx="2321700" cy="645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13690"/>
            <a:ext cx="5264700" cy="830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469689"/>
            <a:ext cx="3172200" cy="75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586994"/>
            <a:ext cx="4959600" cy="122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ocs.google.com/spreadsheets/d/1n51MEiD_29TzF0frQO9g5TcGKrB3OntELlnG3KmdGC8/edit#gi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9824100"/>
          </a:xfrm>
          <a:prstGeom prst="rect">
            <a:avLst/>
          </a:prstGeom>
          <a:solidFill>
            <a:srgbClr val="501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88951" y="3637407"/>
            <a:ext cx="4073100" cy="20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1294297" y="2216763"/>
            <a:ext cx="2563211" cy="2675300"/>
            <a:chOff x="632225" y="803675"/>
            <a:chExt cx="1982375" cy="1928700"/>
          </a:xfrm>
        </p:grpSpPr>
        <p:sp>
          <p:nvSpPr>
            <p:cNvPr id="57" name="Google Shape;57;p13"/>
            <p:cNvSpPr/>
            <p:nvPr/>
          </p:nvSpPr>
          <p:spPr>
            <a:xfrm>
              <a:off x="632225" y="910825"/>
              <a:ext cx="1693200" cy="1660800"/>
            </a:xfrm>
            <a:prstGeom prst="ellipse">
              <a:avLst/>
            </a:prstGeom>
            <a:solidFill>
              <a:srgbClr val="43434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1435900" y="803675"/>
              <a:ext cx="1178700" cy="1928700"/>
            </a:xfrm>
            <a:prstGeom prst="rect">
              <a:avLst/>
            </a:prstGeom>
            <a:solidFill>
              <a:srgbClr val="5010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13"/>
          <p:cNvSpPr/>
          <p:nvPr/>
        </p:nvSpPr>
        <p:spPr>
          <a:xfrm>
            <a:off x="1569771" y="4236475"/>
            <a:ext cx="3872400" cy="3933000"/>
          </a:xfrm>
          <a:prstGeom prst="ellipse">
            <a:avLst/>
          </a:prstGeom>
          <a:noFill/>
          <a:ln cap="flat" cmpd="sng" w="9525">
            <a:solidFill>
              <a:srgbClr val="0B53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2460536" y="5064134"/>
            <a:ext cx="2120400" cy="2254800"/>
          </a:xfrm>
          <a:prstGeom prst="ellipse">
            <a:avLst/>
          </a:prstGeom>
          <a:noFill/>
          <a:ln cap="flat" cmpd="sng" w="9525">
            <a:solidFill>
              <a:srgbClr val="0B53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2808030" y="4114825"/>
            <a:ext cx="3872400" cy="3933000"/>
          </a:xfrm>
          <a:prstGeom prst="ellipse">
            <a:avLst/>
          </a:prstGeom>
          <a:noFill/>
          <a:ln cap="flat" cmpd="sng" w="9525">
            <a:solidFill>
              <a:srgbClr val="0B53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5943375" y="4084075"/>
            <a:ext cx="3872400" cy="3933000"/>
          </a:xfrm>
          <a:prstGeom prst="ellipse">
            <a:avLst/>
          </a:prstGeom>
          <a:noFill/>
          <a:ln cap="flat" cmpd="sng" w="9525">
            <a:solidFill>
              <a:srgbClr val="0B53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3" name="Google Shape;63;p13"/>
          <p:cNvCxnSpPr/>
          <p:nvPr/>
        </p:nvCxnSpPr>
        <p:spPr>
          <a:xfrm flipH="1" rot="10800000">
            <a:off x="5936775" y="5990500"/>
            <a:ext cx="3885600" cy="15000"/>
          </a:xfrm>
          <a:prstGeom prst="straightConnector1">
            <a:avLst/>
          </a:prstGeom>
          <a:noFill/>
          <a:ln cap="flat" cmpd="sng" w="9525">
            <a:solidFill>
              <a:srgbClr val="0B5394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4" name="Google Shape;64;p13"/>
          <p:cNvSpPr txBox="1"/>
          <p:nvPr/>
        </p:nvSpPr>
        <p:spPr>
          <a:xfrm>
            <a:off x="2084850" y="2544800"/>
            <a:ext cx="4843200" cy="25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36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Créez la </a:t>
            </a:r>
            <a:r>
              <a:rPr b="1" lang="fr" sz="3600">
                <a:solidFill>
                  <a:srgbClr val="FDBF08"/>
                </a:solidFill>
                <a:latin typeface="IBM Plex Sans"/>
                <a:ea typeface="IBM Plex Sans"/>
                <a:cs typeface="IBM Plex Sans"/>
                <a:sym typeface="IBM Plex Sans"/>
              </a:rPr>
              <a:t>page entreprise et la fiche de poste</a:t>
            </a:r>
            <a:r>
              <a:rPr lang="fr" sz="36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 qui </a:t>
            </a:r>
            <a:r>
              <a:rPr i="1" lang="fr" sz="36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vous</a:t>
            </a:r>
            <a:r>
              <a:rPr lang="fr" sz="36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 ressemblent</a:t>
            </a:r>
            <a:endParaRPr sz="3600">
              <a:solidFill>
                <a:schemeClr val="lt1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6706651" y="631848"/>
            <a:ext cx="1002975" cy="25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/>
          <p:nvPr/>
        </p:nvSpPr>
        <p:spPr>
          <a:xfrm>
            <a:off x="0" y="9997750"/>
            <a:ext cx="7560000" cy="446400"/>
          </a:xfrm>
          <a:prstGeom prst="rect">
            <a:avLst/>
          </a:prstGeom>
          <a:solidFill>
            <a:srgbClr val="501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4"/>
          <p:cNvSpPr/>
          <p:nvPr/>
        </p:nvSpPr>
        <p:spPr>
          <a:xfrm>
            <a:off x="563700" y="2567850"/>
            <a:ext cx="6418200" cy="15411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fr" sz="1000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Votre histoire, ce que vous faîtes, ce qu’on aime chez vous, chiffres clefs</a:t>
            </a:r>
            <a:endParaRPr i="1" sz="1000">
              <a:solidFill>
                <a:srgbClr val="666666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522000" y="217680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Pitchez votre boîte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323850" y="285675"/>
            <a:ext cx="6553200" cy="8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r" sz="2400">
                <a:latin typeface="IBM Plex Sans"/>
                <a:ea typeface="IBM Plex Sans"/>
                <a:cs typeface="IBM Plex Sans"/>
                <a:sym typeface="IBM Plex Sans"/>
              </a:rPr>
              <a:t>LES </a:t>
            </a:r>
            <a:r>
              <a:rPr b="1" lang="fr" sz="2400">
                <a:solidFill>
                  <a:srgbClr val="FDBF08"/>
                </a:solidFill>
                <a:latin typeface="IBM Plex Sans"/>
                <a:ea typeface="IBM Plex Sans"/>
                <a:cs typeface="IBM Plex Sans"/>
                <a:sym typeface="IBM Plex Sans"/>
              </a:rPr>
              <a:t>PRÉ</a:t>
            </a:r>
            <a:r>
              <a:rPr b="1" lang="fr" sz="2400">
                <a:latin typeface="IBM Plex Sans"/>
                <a:ea typeface="IBM Plex Sans"/>
                <a:cs typeface="IBM Plex Sans"/>
                <a:sym typeface="IBM Plex Sans"/>
              </a:rPr>
              <a:t>-REQUIS</a:t>
            </a:r>
            <a:endParaRPr b="1" sz="2400"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cxnSp>
        <p:nvCxnSpPr>
          <p:cNvPr id="74" name="Google Shape;74;p14"/>
          <p:cNvCxnSpPr/>
          <p:nvPr/>
        </p:nvCxnSpPr>
        <p:spPr>
          <a:xfrm>
            <a:off x="400050" y="9367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5" name="Google Shape;75;p14"/>
          <p:cNvSpPr/>
          <p:nvPr/>
        </p:nvSpPr>
        <p:spPr>
          <a:xfrm>
            <a:off x="563700" y="4930050"/>
            <a:ext cx="6418200" cy="956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000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Sur quels points voulez-vous mettre l’accent pour vous raconter à VOTRE manière </a:t>
            </a:r>
            <a:endParaRPr i="1" sz="1000">
              <a:solidFill>
                <a:srgbClr val="666666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4"/>
          <p:cNvSpPr txBox="1"/>
          <p:nvPr/>
        </p:nvSpPr>
        <p:spPr>
          <a:xfrm>
            <a:off x="522000" y="453900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Les 3 leviers de différenciation sur lesquels vous souhaitez capitaliser </a:t>
            </a: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563700" y="6606450"/>
            <a:ext cx="6418200" cy="756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4"/>
          <p:cNvSpPr txBox="1"/>
          <p:nvPr/>
        </p:nvSpPr>
        <p:spPr>
          <a:xfrm>
            <a:off x="522000" y="621540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Pourquoi vous rejoindre en une phrase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430650" y="1108200"/>
            <a:ext cx="6418200" cy="6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IBM Plex Sans Light"/>
                <a:ea typeface="IBM Plex Sans Light"/>
                <a:cs typeface="IBM Plex Sans Light"/>
                <a:sym typeface="IBM Plex Sans Light"/>
              </a:rPr>
              <a:t>Prenez le temps de formuler ces éléments pour rédiger une fiche de poste impactante et efficace. </a:t>
            </a:r>
            <a:endParaRPr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/>
          <p:nvPr/>
        </p:nvSpPr>
        <p:spPr>
          <a:xfrm>
            <a:off x="0" y="9997750"/>
            <a:ext cx="7560000" cy="446400"/>
          </a:xfrm>
          <a:prstGeom prst="rect">
            <a:avLst/>
          </a:prstGeom>
          <a:solidFill>
            <a:srgbClr val="501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5"/>
          <p:cNvSpPr txBox="1"/>
          <p:nvPr/>
        </p:nvSpPr>
        <p:spPr>
          <a:xfrm>
            <a:off x="323850" y="285675"/>
            <a:ext cx="6553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r" sz="2400">
                <a:latin typeface="IBM Plex Sans"/>
                <a:ea typeface="IBM Plex Sans"/>
                <a:cs typeface="IBM Plex Sans"/>
                <a:sym typeface="IBM Plex Sans"/>
              </a:rPr>
              <a:t>RÉDIGEZ VOTRE </a:t>
            </a:r>
            <a:r>
              <a:rPr b="1" lang="fr" sz="2400">
                <a:solidFill>
                  <a:srgbClr val="FDBF08"/>
                </a:solidFill>
                <a:latin typeface="IBM Plex Sans"/>
                <a:ea typeface="IBM Plex Sans"/>
                <a:cs typeface="IBM Plex Sans"/>
                <a:sym typeface="IBM Plex Sans"/>
              </a:rPr>
              <a:t>FICHE</a:t>
            </a:r>
            <a:r>
              <a:rPr b="1" lang="fr" sz="2400">
                <a:latin typeface="IBM Plex Sans"/>
                <a:ea typeface="IBM Plex Sans"/>
                <a:cs typeface="IBM Plex Sans"/>
                <a:sym typeface="IBM Plex Sans"/>
              </a:rPr>
              <a:t> DE POSTE</a:t>
            </a:r>
            <a:endParaRPr b="1" sz="2400"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cxnSp>
        <p:nvCxnSpPr>
          <p:cNvPr id="86" name="Google Shape;86;p15"/>
          <p:cNvCxnSpPr/>
          <p:nvPr/>
        </p:nvCxnSpPr>
        <p:spPr>
          <a:xfrm>
            <a:off x="400050" y="8605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7" name="Google Shape;87;p15"/>
          <p:cNvSpPr txBox="1"/>
          <p:nvPr/>
        </p:nvSpPr>
        <p:spPr>
          <a:xfrm>
            <a:off x="430650" y="1108200"/>
            <a:ext cx="6418200" cy="12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IBM Plex Sans Light"/>
                <a:ea typeface="IBM Plex Sans Light"/>
                <a:cs typeface="IBM Plex Sans Light"/>
                <a:sym typeface="IBM Plex Sans Light"/>
              </a:rPr>
              <a:t>Ce template est à titre indicatif, </a:t>
            </a:r>
            <a:r>
              <a:rPr b="1" lang="fr">
                <a:latin typeface="IBM Plex Sans"/>
                <a:ea typeface="IBM Plex Sans"/>
                <a:cs typeface="IBM Plex Sans"/>
                <a:sym typeface="IBM Plex Sans"/>
              </a:rPr>
              <a:t>libre à vous de renommer les catégories. De les intervertir, d’en rajouter, de les présenter d’une nouvelle manière, etc. Surprenez-nous ! </a:t>
            </a:r>
            <a:r>
              <a:rPr lang="fr">
                <a:latin typeface="IBM Plex Sans Light"/>
                <a:ea typeface="IBM Plex Sans Light"/>
                <a:cs typeface="IBM Plex Sans Light"/>
                <a:sym typeface="IBM Plex Sans Light"/>
              </a:rPr>
              <a:t>Vous pouvez largement utiliser un autre support :) </a:t>
            </a:r>
            <a:endParaRPr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88" name="Google Shape;88;p15"/>
          <p:cNvSpPr/>
          <p:nvPr/>
        </p:nvSpPr>
        <p:spPr>
          <a:xfrm>
            <a:off x="472350" y="3005700"/>
            <a:ext cx="6418200" cy="15411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fr" sz="1300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Votre histoire, ce que vous faîtes, ce qu’on aime chez vous, chiffres clefs</a:t>
            </a:r>
            <a:endParaRPr i="1" sz="1300">
              <a:solidFill>
                <a:srgbClr val="666666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89" name="Google Shape;89;p15"/>
          <p:cNvSpPr txBox="1"/>
          <p:nvPr/>
        </p:nvSpPr>
        <p:spPr>
          <a:xfrm>
            <a:off x="430650" y="200505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TITRE</a:t>
            </a: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430650" y="261465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VOTRE ENTREPRISE </a:t>
            </a: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91" name="Google Shape;91;p15"/>
          <p:cNvSpPr/>
          <p:nvPr/>
        </p:nvSpPr>
        <p:spPr>
          <a:xfrm>
            <a:off x="472350" y="5063100"/>
            <a:ext cx="6418200" cy="888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fr" sz="1300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prenez de la hauteur sur le poste, mettez en avant l’impact du job et ce que le talent va en tirer. </a:t>
            </a:r>
            <a:endParaRPr i="1" sz="1300">
              <a:solidFill>
                <a:srgbClr val="666666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92" name="Google Shape;92;p15"/>
          <p:cNvSpPr txBox="1"/>
          <p:nvPr/>
        </p:nvSpPr>
        <p:spPr>
          <a:xfrm>
            <a:off x="430650" y="467205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LA MISSION, LE POURQUOI DU JOB  -  EN BREF</a:t>
            </a:r>
            <a:r>
              <a:rPr b="1"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</a:t>
            </a: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548550" y="6434700"/>
            <a:ext cx="6418200" cy="1737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fr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Le détail des tâches </a:t>
            </a:r>
            <a:endParaRPr i="1">
              <a:solidFill>
                <a:srgbClr val="666666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4" name="Google Shape;94;p15"/>
          <p:cNvSpPr txBox="1"/>
          <p:nvPr/>
        </p:nvSpPr>
        <p:spPr>
          <a:xfrm>
            <a:off x="506850" y="604365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LES MISSIONS/DESCRIPTIF DU POSTE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95" name="Google Shape;95;p15"/>
          <p:cNvSpPr/>
          <p:nvPr/>
        </p:nvSpPr>
        <p:spPr>
          <a:xfrm>
            <a:off x="548550" y="8720700"/>
            <a:ext cx="6418200" cy="888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fr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Les cases à cocher pour postuler </a:t>
            </a:r>
            <a:endParaRPr i="1">
              <a:solidFill>
                <a:srgbClr val="666666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96" name="Google Shape;96;p15"/>
          <p:cNvSpPr txBox="1"/>
          <p:nvPr/>
        </p:nvSpPr>
        <p:spPr>
          <a:xfrm>
            <a:off x="506850" y="832965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LES PRÉ-REQUIS</a:t>
            </a:r>
            <a:r>
              <a:rPr b="1"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/>
          <p:nvPr/>
        </p:nvSpPr>
        <p:spPr>
          <a:xfrm>
            <a:off x="0" y="9997750"/>
            <a:ext cx="7560000" cy="446400"/>
          </a:xfrm>
          <a:prstGeom prst="rect">
            <a:avLst/>
          </a:prstGeom>
          <a:solidFill>
            <a:srgbClr val="501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6"/>
          <p:cNvSpPr/>
          <p:nvPr/>
        </p:nvSpPr>
        <p:spPr>
          <a:xfrm>
            <a:off x="472350" y="795900"/>
            <a:ext cx="6418200" cy="15411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fr" sz="1000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Les hards et softs skills que vous recherchez chez le candidat.</a:t>
            </a:r>
            <a:endParaRPr/>
          </a:p>
        </p:txBody>
      </p:sp>
      <p:sp>
        <p:nvSpPr>
          <p:cNvPr id="103" name="Google Shape;103;p16"/>
          <p:cNvSpPr txBox="1"/>
          <p:nvPr/>
        </p:nvSpPr>
        <p:spPr>
          <a:xfrm>
            <a:off x="430650" y="40485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PROFIL RECHERCHÉ :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104" name="Google Shape;104;p16"/>
          <p:cNvSpPr/>
          <p:nvPr/>
        </p:nvSpPr>
        <p:spPr>
          <a:xfrm>
            <a:off x="472350" y="2853300"/>
            <a:ext cx="6418200" cy="31677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300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Donner une vision claire et précise du process de recrutement par lequel passera chaque candidat (objectif de chaque entretien, personne rencontrée, etc.) </a:t>
            </a:r>
            <a:endParaRPr sz="1700"/>
          </a:p>
        </p:txBody>
      </p:sp>
      <p:sp>
        <p:nvSpPr>
          <p:cNvPr id="105" name="Google Shape;105;p16"/>
          <p:cNvSpPr txBox="1"/>
          <p:nvPr/>
        </p:nvSpPr>
        <p:spPr>
          <a:xfrm>
            <a:off x="430650" y="246225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DÉROULÉ DES ENTRETIENS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/>
          <p:nvPr/>
        </p:nvSpPr>
        <p:spPr>
          <a:xfrm>
            <a:off x="0" y="0"/>
            <a:ext cx="7560000" cy="9824100"/>
          </a:xfrm>
          <a:prstGeom prst="rect">
            <a:avLst/>
          </a:prstGeom>
          <a:solidFill>
            <a:srgbClr val="501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588951" y="3637407"/>
            <a:ext cx="4073100" cy="20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12" name="Google Shape;112;p17"/>
          <p:cNvGrpSpPr/>
          <p:nvPr/>
        </p:nvGrpSpPr>
        <p:grpSpPr>
          <a:xfrm>
            <a:off x="1294297" y="2216763"/>
            <a:ext cx="2563211" cy="2675300"/>
            <a:chOff x="632225" y="803675"/>
            <a:chExt cx="1982375" cy="1928700"/>
          </a:xfrm>
        </p:grpSpPr>
        <p:sp>
          <p:nvSpPr>
            <p:cNvPr id="113" name="Google Shape;113;p17"/>
            <p:cNvSpPr/>
            <p:nvPr/>
          </p:nvSpPr>
          <p:spPr>
            <a:xfrm>
              <a:off x="632225" y="910825"/>
              <a:ext cx="1693200" cy="1660800"/>
            </a:xfrm>
            <a:prstGeom prst="ellipse">
              <a:avLst/>
            </a:prstGeom>
            <a:solidFill>
              <a:srgbClr val="43434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7"/>
            <p:cNvSpPr/>
            <p:nvPr/>
          </p:nvSpPr>
          <p:spPr>
            <a:xfrm>
              <a:off x="1435900" y="803675"/>
              <a:ext cx="1178700" cy="1928700"/>
            </a:xfrm>
            <a:prstGeom prst="rect">
              <a:avLst/>
            </a:prstGeom>
            <a:solidFill>
              <a:srgbClr val="5010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5" name="Google Shape;115;p17"/>
          <p:cNvSpPr/>
          <p:nvPr/>
        </p:nvSpPr>
        <p:spPr>
          <a:xfrm>
            <a:off x="1569771" y="4236475"/>
            <a:ext cx="3872400" cy="3933000"/>
          </a:xfrm>
          <a:prstGeom prst="ellipse">
            <a:avLst/>
          </a:prstGeom>
          <a:noFill/>
          <a:ln cap="flat" cmpd="sng" w="9525">
            <a:solidFill>
              <a:srgbClr val="0B53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7"/>
          <p:cNvSpPr/>
          <p:nvPr/>
        </p:nvSpPr>
        <p:spPr>
          <a:xfrm>
            <a:off x="2460536" y="5064134"/>
            <a:ext cx="2120400" cy="2254800"/>
          </a:xfrm>
          <a:prstGeom prst="ellipse">
            <a:avLst/>
          </a:prstGeom>
          <a:noFill/>
          <a:ln cap="flat" cmpd="sng" w="9525">
            <a:solidFill>
              <a:srgbClr val="0B53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7"/>
          <p:cNvSpPr/>
          <p:nvPr/>
        </p:nvSpPr>
        <p:spPr>
          <a:xfrm>
            <a:off x="-2808030" y="4114825"/>
            <a:ext cx="3872400" cy="3933000"/>
          </a:xfrm>
          <a:prstGeom prst="ellipse">
            <a:avLst/>
          </a:prstGeom>
          <a:noFill/>
          <a:ln cap="flat" cmpd="sng" w="9525">
            <a:solidFill>
              <a:srgbClr val="0B53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7"/>
          <p:cNvSpPr/>
          <p:nvPr/>
        </p:nvSpPr>
        <p:spPr>
          <a:xfrm>
            <a:off x="5943375" y="4084075"/>
            <a:ext cx="3872400" cy="3933000"/>
          </a:xfrm>
          <a:prstGeom prst="ellipse">
            <a:avLst/>
          </a:prstGeom>
          <a:noFill/>
          <a:ln cap="flat" cmpd="sng" w="9525">
            <a:solidFill>
              <a:srgbClr val="0B53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9" name="Google Shape;119;p17"/>
          <p:cNvCxnSpPr/>
          <p:nvPr/>
        </p:nvCxnSpPr>
        <p:spPr>
          <a:xfrm flipH="1" rot="10800000">
            <a:off x="5936775" y="5990500"/>
            <a:ext cx="3885600" cy="15000"/>
          </a:xfrm>
          <a:prstGeom prst="straightConnector1">
            <a:avLst/>
          </a:prstGeom>
          <a:noFill/>
          <a:ln cap="flat" cmpd="sng" w="9525">
            <a:solidFill>
              <a:srgbClr val="0B5394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0" name="Google Shape;120;p17"/>
          <p:cNvSpPr txBox="1"/>
          <p:nvPr/>
        </p:nvSpPr>
        <p:spPr>
          <a:xfrm>
            <a:off x="2084850" y="2544800"/>
            <a:ext cx="4843200" cy="25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36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Attirez les </a:t>
            </a:r>
            <a:r>
              <a:rPr i="1" lang="fr" sz="36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bons</a:t>
            </a:r>
            <a:r>
              <a:rPr lang="fr" sz="36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 </a:t>
            </a:r>
            <a:r>
              <a:rPr b="1" lang="fr" sz="3600">
                <a:solidFill>
                  <a:srgbClr val="FDBF08"/>
                </a:solidFill>
                <a:latin typeface="IBM Plex Sans"/>
                <a:ea typeface="IBM Plex Sans"/>
                <a:cs typeface="IBM Plex Sans"/>
                <a:sym typeface="IBM Plex Sans"/>
              </a:rPr>
              <a:t>talents</a:t>
            </a:r>
            <a:r>
              <a:rPr lang="fr" sz="36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 pour les </a:t>
            </a:r>
            <a:r>
              <a:rPr i="1" lang="fr" sz="36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bons</a:t>
            </a:r>
            <a:r>
              <a:rPr lang="fr" sz="36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 postes</a:t>
            </a:r>
            <a:endParaRPr sz="3600">
              <a:solidFill>
                <a:schemeClr val="lt1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pic>
        <p:nvPicPr>
          <p:cNvPr id="121" name="Google Shape;12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6706651" y="631848"/>
            <a:ext cx="1002975" cy="25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8"/>
          <p:cNvSpPr/>
          <p:nvPr/>
        </p:nvSpPr>
        <p:spPr>
          <a:xfrm>
            <a:off x="0" y="9997750"/>
            <a:ext cx="7560000" cy="446400"/>
          </a:xfrm>
          <a:prstGeom prst="rect">
            <a:avLst/>
          </a:prstGeom>
          <a:solidFill>
            <a:srgbClr val="501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8"/>
          <p:cNvSpPr/>
          <p:nvPr/>
        </p:nvSpPr>
        <p:spPr>
          <a:xfrm>
            <a:off x="563700" y="2872650"/>
            <a:ext cx="6418200" cy="1108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000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1 - Canal 1</a:t>
            </a:r>
            <a:endParaRPr i="1" sz="1000">
              <a:solidFill>
                <a:srgbClr val="666666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000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2 - Canal 2</a:t>
            </a:r>
            <a:endParaRPr i="1" sz="1000">
              <a:solidFill>
                <a:srgbClr val="666666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000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rPr>
              <a:t>3 - Canal 3</a:t>
            </a:r>
            <a:endParaRPr i="1" sz="1000">
              <a:solidFill>
                <a:srgbClr val="666666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8"/>
          <p:cNvSpPr txBox="1"/>
          <p:nvPr/>
        </p:nvSpPr>
        <p:spPr>
          <a:xfrm>
            <a:off x="522000" y="248160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Les 3 canaux que vous souhaitez privilégier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129" name="Google Shape;129;p18"/>
          <p:cNvSpPr txBox="1"/>
          <p:nvPr/>
        </p:nvSpPr>
        <p:spPr>
          <a:xfrm>
            <a:off x="323850" y="285675"/>
            <a:ext cx="6553200" cy="8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r" sz="2400">
                <a:latin typeface="IBM Plex Sans"/>
                <a:ea typeface="IBM Plex Sans"/>
                <a:cs typeface="IBM Plex Sans"/>
                <a:sym typeface="IBM Plex Sans"/>
              </a:rPr>
              <a:t>LES </a:t>
            </a:r>
            <a:r>
              <a:rPr b="1" lang="fr" sz="2400">
                <a:solidFill>
                  <a:srgbClr val="FDBF08"/>
                </a:solidFill>
                <a:latin typeface="IBM Plex Sans"/>
                <a:ea typeface="IBM Plex Sans"/>
                <a:cs typeface="IBM Plex Sans"/>
                <a:sym typeface="IBM Plex Sans"/>
              </a:rPr>
              <a:t>PRÉ</a:t>
            </a:r>
            <a:r>
              <a:rPr b="1" lang="fr" sz="2400">
                <a:latin typeface="IBM Plex Sans"/>
                <a:ea typeface="IBM Plex Sans"/>
                <a:cs typeface="IBM Plex Sans"/>
                <a:sym typeface="IBM Plex Sans"/>
              </a:rPr>
              <a:t>-REQUIS</a:t>
            </a:r>
            <a:endParaRPr b="1" sz="2400"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cxnSp>
        <p:nvCxnSpPr>
          <p:cNvPr id="130" name="Google Shape;130;p18"/>
          <p:cNvCxnSpPr/>
          <p:nvPr/>
        </p:nvCxnSpPr>
        <p:spPr>
          <a:xfrm>
            <a:off x="400050" y="9367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1" name="Google Shape;131;p18"/>
          <p:cNvSpPr/>
          <p:nvPr/>
        </p:nvSpPr>
        <p:spPr>
          <a:xfrm>
            <a:off x="563700" y="4701450"/>
            <a:ext cx="6418200" cy="956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8"/>
          <p:cNvSpPr txBox="1"/>
          <p:nvPr/>
        </p:nvSpPr>
        <p:spPr>
          <a:xfrm>
            <a:off x="522000" y="431040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Canal 1 - Initiative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133" name="Google Shape;133;p18"/>
          <p:cNvSpPr/>
          <p:nvPr/>
        </p:nvSpPr>
        <p:spPr>
          <a:xfrm>
            <a:off x="563700" y="6301650"/>
            <a:ext cx="6418200" cy="956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8"/>
          <p:cNvSpPr txBox="1"/>
          <p:nvPr/>
        </p:nvSpPr>
        <p:spPr>
          <a:xfrm>
            <a:off x="522000" y="591060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Canal 2 - Initiative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135" name="Google Shape;135;p18"/>
          <p:cNvSpPr/>
          <p:nvPr/>
        </p:nvSpPr>
        <p:spPr>
          <a:xfrm>
            <a:off x="563700" y="7901850"/>
            <a:ext cx="6418200" cy="956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8"/>
          <p:cNvSpPr txBox="1"/>
          <p:nvPr/>
        </p:nvSpPr>
        <p:spPr>
          <a:xfrm>
            <a:off x="522000" y="7510800"/>
            <a:ext cx="6501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Canal 3 - Initiative : </a:t>
            </a:r>
            <a:endParaRPr sz="12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137" name="Google Shape;137;p18"/>
          <p:cNvSpPr txBox="1"/>
          <p:nvPr/>
        </p:nvSpPr>
        <p:spPr>
          <a:xfrm>
            <a:off x="484650" y="1354850"/>
            <a:ext cx="6418200" cy="95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IBM Plex Sans Light"/>
                <a:ea typeface="IBM Plex Sans Light"/>
                <a:cs typeface="IBM Plex Sans Light"/>
                <a:sym typeface="IBM Plex Sans Light"/>
              </a:rPr>
              <a:t>Remplissez </a:t>
            </a:r>
            <a:r>
              <a:rPr lang="fr" u="sng">
                <a:solidFill>
                  <a:schemeClr val="hlink"/>
                </a:solidFill>
                <a:latin typeface="IBM Plex Sans Light"/>
                <a:ea typeface="IBM Plex Sans Light"/>
                <a:cs typeface="IBM Plex Sans Light"/>
                <a:sym typeface="IBM Plex Sans Light"/>
                <a:hlinkClick r:id="rId3"/>
              </a:rPr>
              <a:t>votre fichier d’expérimentation </a:t>
            </a:r>
            <a:r>
              <a:rPr lang="fr">
                <a:latin typeface="IBM Plex Sans Light"/>
                <a:ea typeface="IBM Plex Sans Light"/>
                <a:cs typeface="IBM Plex Sans Light"/>
                <a:sym typeface="IBM Plex Sans Light"/>
              </a:rPr>
              <a:t>et déterminez les ICE Scores pour vos initiatives d’acquisition. Puis détaillez les 3 initiatives que vous souhaitez développer en priorité : </a:t>
            </a:r>
            <a:endParaRPr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