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embeddedFontLst>
    <p:embeddedFont>
      <p:font typeface="IBM Plex Sans"/>
      <p:regular r:id="rId30"/>
      <p:bold r:id="rId31"/>
      <p:italic r:id="rId32"/>
      <p:boldItalic r:id="rId33"/>
    </p:embeddedFont>
    <p:embeddedFont>
      <p:font typeface="IBM Plex Sans Light"/>
      <p:regular r:id="rId34"/>
      <p:bold r:id="rId35"/>
      <p:italic r:id="rId36"/>
      <p:boldItalic r:id="rId37"/>
    </p:embeddedFont>
    <p:embeddedFont>
      <p:font typeface="IBM Plex Sans ExtraLight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EDE65B8-9819-46F0-9587-8BFEA8AFB833}">
  <a:tblStyle styleId="{BEDE65B8-9819-46F0-9587-8BFEA8AFB83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IBMPlexSansExtraLight-italic.fntdata"/><Relationship Id="rId20" Type="http://schemas.openxmlformats.org/officeDocument/2006/relationships/slide" Target="slides/slide14.xml"/><Relationship Id="rId41" Type="http://schemas.openxmlformats.org/officeDocument/2006/relationships/font" Target="fonts/IBMPlexSansExtraLight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IBMPlexSans-bold.fntdata"/><Relationship Id="rId30" Type="http://schemas.openxmlformats.org/officeDocument/2006/relationships/font" Target="fonts/IBMPlexSans-regular.fntdata"/><Relationship Id="rId11" Type="http://schemas.openxmlformats.org/officeDocument/2006/relationships/slide" Target="slides/slide5.xml"/><Relationship Id="rId33" Type="http://schemas.openxmlformats.org/officeDocument/2006/relationships/font" Target="fonts/IBMPlexSans-boldItalic.fntdata"/><Relationship Id="rId10" Type="http://schemas.openxmlformats.org/officeDocument/2006/relationships/slide" Target="slides/slide4.xml"/><Relationship Id="rId32" Type="http://schemas.openxmlformats.org/officeDocument/2006/relationships/font" Target="fonts/IBMPlexSans-italic.fntdata"/><Relationship Id="rId13" Type="http://schemas.openxmlformats.org/officeDocument/2006/relationships/slide" Target="slides/slide7.xml"/><Relationship Id="rId35" Type="http://schemas.openxmlformats.org/officeDocument/2006/relationships/font" Target="fonts/IBMPlexSansLight-bold.fntdata"/><Relationship Id="rId12" Type="http://schemas.openxmlformats.org/officeDocument/2006/relationships/slide" Target="slides/slide6.xml"/><Relationship Id="rId34" Type="http://schemas.openxmlformats.org/officeDocument/2006/relationships/font" Target="fonts/IBMPlexSansLight-regular.fntdata"/><Relationship Id="rId15" Type="http://schemas.openxmlformats.org/officeDocument/2006/relationships/slide" Target="slides/slide9.xml"/><Relationship Id="rId37" Type="http://schemas.openxmlformats.org/officeDocument/2006/relationships/font" Target="fonts/IBMPlexSansLight-boldItalic.fntdata"/><Relationship Id="rId14" Type="http://schemas.openxmlformats.org/officeDocument/2006/relationships/slide" Target="slides/slide8.xml"/><Relationship Id="rId36" Type="http://schemas.openxmlformats.org/officeDocument/2006/relationships/font" Target="fonts/IBMPlexSansLight-italic.fntdata"/><Relationship Id="rId17" Type="http://schemas.openxmlformats.org/officeDocument/2006/relationships/slide" Target="slides/slide11.xml"/><Relationship Id="rId39" Type="http://schemas.openxmlformats.org/officeDocument/2006/relationships/font" Target="fonts/IBMPlexSansExtraLight-bold.fntdata"/><Relationship Id="rId16" Type="http://schemas.openxmlformats.org/officeDocument/2006/relationships/slide" Target="slides/slide10.xml"/><Relationship Id="rId38" Type="http://schemas.openxmlformats.org/officeDocument/2006/relationships/font" Target="fonts/IBMPlexSansExtraLight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75c897f72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75c897f72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cbcdd7cd5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acbcdd7cd5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acbcdd7cd5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acbcdd7cd5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acbcdd7cd5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acbcdd7cd5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acbcdd7cd5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acbcdd7cd5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cbcdd7cd5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cbcdd7cd5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cbcdd7cd5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acbcdd7cd5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acbcdd7cd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acbcdd7c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acbcdd7cd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acbcdd7cd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acbcdd7cd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acbcdd7cd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acbcdd7cd5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acbcdd7cd5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75c897f72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75c897f72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Pour le script 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Par peur. citation </a:t>
            </a:r>
            <a:endParaRPr b="1" sz="1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Prendre une décision dans le cadre professionnel c’est très angoissant : nous préférons déléguer ou partager.</a:t>
            </a:r>
            <a:endParaRPr sz="12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Par abus d’ego &amp; de politique.</a:t>
            </a:r>
            <a:endParaRPr b="1" sz="1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Les mots sont jetés. Oui, certaines personnes font partie d’un recrutement uniquement à ce titre là.</a:t>
            </a:r>
            <a:endParaRPr sz="12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Par manque de compétence. </a:t>
            </a:r>
            <a:r>
              <a:rPr lang="fr" sz="12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Vous &amp; votre entreprise ne maîtrisez pas le métier du candidat. </a:t>
            </a:r>
            <a:endParaRPr sz="12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cbcdd7cd5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cbcdd7cd5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acbcdd7cd5_0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acbcdd7cd5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acbcdd7cd5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acbcdd7cd5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acbcdd7cd5_0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acbcdd7cd5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75c897f72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75c897f72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Pour le script 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Par peur. citation </a:t>
            </a:r>
            <a:endParaRPr b="1" sz="1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Prendre une décision dans le cadre professionnel c’est très angoissant : nous préférons déléguer ou partager.</a:t>
            </a:r>
            <a:endParaRPr sz="12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Par abus d’ego &amp; de politique.</a:t>
            </a:r>
            <a:endParaRPr b="1" sz="1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Les mots sont jetés. Oui, certaines personnes font partie d’un recrutement uniquement à ce titre là.</a:t>
            </a:r>
            <a:endParaRPr sz="12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Par manque de compétence. </a:t>
            </a:r>
            <a:r>
              <a:rPr lang="fr" sz="12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Vous &amp; votre entreprise ne maîtrisez pas le métier du candidat. </a:t>
            </a:r>
            <a:endParaRPr sz="12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acbcdd7cd5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acbcdd7cd5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cbcdd7cd5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cbcdd7cd5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cbcdd7cd5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cbcdd7cd5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cbcdd7cd5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cbcdd7cd5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cbcdd7cd5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acbcdd7cd5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cbcdd7cd5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acbcdd7cd5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10F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591025" y="1435900"/>
            <a:ext cx="6553200" cy="18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36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SALES FOR HR</a:t>
            </a:r>
            <a:endParaRPr b="1" sz="36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36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ATELIER </a:t>
            </a:r>
            <a:r>
              <a:rPr b="1" lang="fr" sz="3600">
                <a:solidFill>
                  <a:srgbClr val="FDBF08"/>
                </a:solidFill>
                <a:latin typeface="IBM Plex Sans"/>
                <a:ea typeface="IBM Plex Sans"/>
                <a:cs typeface="IBM Plex Sans"/>
                <a:sym typeface="IBM Plex Sans"/>
              </a:rPr>
              <a:t>PRATIQUE</a:t>
            </a:r>
            <a:endParaRPr b="1" sz="3600">
              <a:solidFill>
                <a:srgbClr val="FDBF08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55" name="Google Shape;55;p13"/>
          <p:cNvCxnSpPr/>
          <p:nvPr/>
        </p:nvCxnSpPr>
        <p:spPr>
          <a:xfrm>
            <a:off x="781050" y="3222750"/>
            <a:ext cx="3714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8393926" y="473673"/>
            <a:ext cx="1002975" cy="25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2"/>
          <p:cNvPicPr preferRelativeResize="0"/>
          <p:nvPr/>
        </p:nvPicPr>
        <p:blipFill rotWithShape="1">
          <a:blip r:embed="rId3">
            <a:alphaModFix/>
          </a:blip>
          <a:srcRect b="19739" l="6162" r="6171" t="19654"/>
          <a:stretch/>
        </p:blipFill>
        <p:spPr>
          <a:xfrm>
            <a:off x="7642371" y="4695912"/>
            <a:ext cx="962526" cy="32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72" name="Google Shape;172;p22"/>
          <p:cNvSpPr/>
          <p:nvPr/>
        </p:nvSpPr>
        <p:spPr>
          <a:xfrm>
            <a:off x="0" y="0"/>
            <a:ext cx="9144000" cy="220200"/>
          </a:xfrm>
          <a:prstGeom prst="rect">
            <a:avLst/>
          </a:prstGeom>
          <a:solidFill>
            <a:srgbClr val="501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2"/>
          <p:cNvSpPr txBox="1"/>
          <p:nvPr/>
        </p:nvSpPr>
        <p:spPr>
          <a:xfrm>
            <a:off x="844850" y="444375"/>
            <a:ext cx="876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IBM Plex Sans Light"/>
                <a:ea typeface="IBM Plex Sans Light"/>
                <a:cs typeface="IBM Plex Sans Light"/>
                <a:sym typeface="IBM Plex Sans Light"/>
              </a:rPr>
              <a:t>RÉSULTATS</a:t>
            </a:r>
            <a:endParaRPr sz="2400"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2"/>
          <p:cNvSpPr txBox="1"/>
          <p:nvPr/>
        </p:nvSpPr>
        <p:spPr>
          <a:xfrm>
            <a:off x="175150" y="390600"/>
            <a:ext cx="10224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IBM Plex Sans Light"/>
                <a:ea typeface="IBM Plex Sans Light"/>
                <a:cs typeface="IBM Plex Sans Light"/>
                <a:sym typeface="IBM Plex Sans Light"/>
              </a:rPr>
              <a:t>0</a:t>
            </a:r>
            <a:r>
              <a:rPr b="1" lang="fr" sz="3000">
                <a:latin typeface="IBM Plex Sans"/>
                <a:ea typeface="IBM Plex Sans"/>
                <a:cs typeface="IBM Plex Sans"/>
                <a:sym typeface="IBM Plex Sans"/>
              </a:rPr>
              <a:t>2.</a:t>
            </a:r>
            <a:endParaRPr b="1" sz="3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301200" y="936625"/>
            <a:ext cx="2027400" cy="42900"/>
          </a:xfrm>
          <a:prstGeom prst="rect">
            <a:avLst/>
          </a:prstGeom>
          <a:solidFill>
            <a:srgbClr val="501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2"/>
          <p:cNvSpPr txBox="1"/>
          <p:nvPr/>
        </p:nvSpPr>
        <p:spPr>
          <a:xfrm>
            <a:off x="175150" y="1204775"/>
            <a:ext cx="8637600" cy="3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454545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Écrivez les résultats attendus juste ici.</a:t>
            </a:r>
            <a:endParaRPr>
              <a:solidFill>
                <a:srgbClr val="454545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4545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3"/>
          <p:cNvPicPr preferRelativeResize="0"/>
          <p:nvPr/>
        </p:nvPicPr>
        <p:blipFill rotWithShape="1">
          <a:blip r:embed="rId3">
            <a:alphaModFix/>
          </a:blip>
          <a:srcRect b="19739" l="6162" r="6171" t="19654"/>
          <a:stretch/>
        </p:blipFill>
        <p:spPr>
          <a:xfrm>
            <a:off x="7642371" y="4695912"/>
            <a:ext cx="962526" cy="32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83" name="Google Shape;183;p23"/>
          <p:cNvSpPr/>
          <p:nvPr/>
        </p:nvSpPr>
        <p:spPr>
          <a:xfrm>
            <a:off x="0" y="0"/>
            <a:ext cx="9144000" cy="220200"/>
          </a:xfrm>
          <a:prstGeom prst="rect">
            <a:avLst/>
          </a:prstGeom>
          <a:solidFill>
            <a:srgbClr val="501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3"/>
          <p:cNvSpPr txBox="1"/>
          <p:nvPr/>
        </p:nvSpPr>
        <p:spPr>
          <a:xfrm>
            <a:off x="844850" y="444375"/>
            <a:ext cx="876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IBM Plex Sans Light"/>
                <a:ea typeface="IBM Plex Sans Light"/>
                <a:cs typeface="IBM Plex Sans Light"/>
                <a:sym typeface="IBM Plex Sans Light"/>
              </a:rPr>
              <a:t>COMPÉTENCES</a:t>
            </a:r>
            <a:endParaRPr sz="2400"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3"/>
          <p:cNvSpPr txBox="1"/>
          <p:nvPr/>
        </p:nvSpPr>
        <p:spPr>
          <a:xfrm>
            <a:off x="175150" y="390600"/>
            <a:ext cx="10224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IBM Plex Sans Light"/>
                <a:ea typeface="IBM Plex Sans Light"/>
                <a:cs typeface="IBM Plex Sans Light"/>
                <a:sym typeface="IBM Plex Sans Light"/>
              </a:rPr>
              <a:t>0</a:t>
            </a:r>
            <a:r>
              <a:rPr b="1" lang="fr" sz="3000">
                <a:latin typeface="IBM Plex Sans"/>
                <a:ea typeface="IBM Plex Sans"/>
                <a:cs typeface="IBM Plex Sans"/>
                <a:sym typeface="IBM Plex Sans"/>
              </a:rPr>
              <a:t>3.</a:t>
            </a:r>
            <a:endParaRPr b="1" sz="3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86" name="Google Shape;186;p23"/>
          <p:cNvSpPr/>
          <p:nvPr/>
        </p:nvSpPr>
        <p:spPr>
          <a:xfrm>
            <a:off x="301200" y="936625"/>
            <a:ext cx="2027400" cy="42900"/>
          </a:xfrm>
          <a:prstGeom prst="rect">
            <a:avLst/>
          </a:prstGeom>
          <a:solidFill>
            <a:srgbClr val="501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3"/>
          <p:cNvSpPr txBox="1"/>
          <p:nvPr/>
        </p:nvSpPr>
        <p:spPr>
          <a:xfrm>
            <a:off x="175150" y="1052375"/>
            <a:ext cx="20853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IBM Plex Sans Light"/>
                <a:ea typeface="IBM Plex Sans Light"/>
                <a:cs typeface="IBM Plex Sans Light"/>
                <a:sym typeface="IBM Plex Sans Light"/>
              </a:rPr>
              <a:t>Les règles du jeu </a:t>
            </a:r>
            <a:endParaRPr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243275" y="1404825"/>
            <a:ext cx="48396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IBM Plex Sans"/>
                <a:ea typeface="IBM Plex Sans"/>
                <a:cs typeface="IBM Plex Sans"/>
                <a:sym typeface="IBM Plex Sans"/>
              </a:rPr>
              <a:t>Le principe : 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IBM Plex Sans Light"/>
                <a:ea typeface="IBM Plex Sans Light"/>
                <a:cs typeface="IBM Plex Sans Light"/>
                <a:sym typeface="IBM Plex Sans Light"/>
              </a:rPr>
              <a:t>Définir quelles sont les compétences requises essentielles vs celles qui le sont moins, identifier pourquoi elles le sont et les prioriser en conséquence. </a:t>
            </a:r>
            <a:endParaRPr sz="1200">
              <a:solidFill>
                <a:srgbClr val="43434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243275" y="2383175"/>
            <a:ext cx="4888800" cy="14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IBM Plex Sans"/>
                <a:ea typeface="IBM Plex Sans"/>
                <a:cs typeface="IBM Plex Sans"/>
                <a:sym typeface="IBM Plex Sans"/>
              </a:rPr>
              <a:t>Comment vous y prendre : 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IBM Plex Sans Light"/>
              <a:buAutoNum type="arabicPeriod"/>
            </a:pPr>
            <a:r>
              <a:rPr lang="fr" sz="1200">
                <a:latin typeface="IBM Plex Sans Light"/>
                <a:ea typeface="IBM Plex Sans Light"/>
                <a:cs typeface="IBM Plex Sans Light"/>
                <a:sym typeface="IBM Plex Sans Light"/>
              </a:rPr>
              <a:t>Listez toute compétence (hards skill) requise par ordre de priorité. Justifier votre choix pour chacune d’elle. </a:t>
            </a:r>
            <a:endParaRPr sz="1200"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IBM Plex Sans Light"/>
              <a:buAutoNum type="arabicPeriod"/>
            </a:pPr>
            <a:r>
              <a:rPr lang="fr" sz="1200">
                <a:latin typeface="IBM Plex Sans Light"/>
                <a:ea typeface="IBM Plex Sans Light"/>
                <a:cs typeface="IBM Plex Sans Light"/>
                <a:sym typeface="IBM Plex Sans Light"/>
              </a:rPr>
              <a:t>De la même manière, listez par ordre de priorité entre 3 et 5 qualités humaines qui correspondent à la culture de votre entreprise et que vous souhaitez retrouver chez le talent.</a:t>
            </a:r>
            <a:endParaRPr sz="1200"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graphicFrame>
        <p:nvGraphicFramePr>
          <p:cNvPr id="190" name="Google Shape;190;p23"/>
          <p:cNvGraphicFramePr/>
          <p:nvPr/>
        </p:nvGraphicFramePr>
        <p:xfrm>
          <a:off x="716725" y="3917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{BEDE65B8-9819-46F0-9587-8BFEA8AFB833}</a:tableStyleId>
              </a:tblPr>
              <a:tblGrid>
                <a:gridCol w="1928000"/>
                <a:gridCol w="1853100"/>
              </a:tblGrid>
              <a:tr h="365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latin typeface="IBM Plex Sans ExtraLight"/>
                          <a:ea typeface="IBM Plex Sans ExtraLight"/>
                          <a:cs typeface="IBM Plex Sans ExtraLight"/>
                          <a:sym typeface="IBM Plex Sans ExtraLight"/>
                        </a:rPr>
                        <a:t>Compétences</a:t>
                      </a:r>
                      <a:endParaRPr sz="1100">
                        <a:latin typeface="IBM Plex Sans ExtraLight"/>
                        <a:ea typeface="IBM Plex Sans ExtraLight"/>
                        <a:cs typeface="IBM Plex Sans ExtraLight"/>
                        <a:sym typeface="IBM Plex Sans Extra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latin typeface="IBM Plex Sans ExtraLight"/>
                          <a:ea typeface="IBM Plex Sans ExtraLight"/>
                          <a:cs typeface="IBM Plex Sans ExtraLight"/>
                          <a:sym typeface="IBM Plex Sans ExtraLight"/>
                        </a:rPr>
                        <a:t>Cultural Fit </a:t>
                      </a:r>
                      <a:endParaRPr sz="1100">
                        <a:latin typeface="IBM Plex Sans ExtraLight"/>
                        <a:ea typeface="IBM Plex Sans ExtraLight"/>
                        <a:cs typeface="IBM Plex Sans ExtraLight"/>
                        <a:sym typeface="IBM Plex Sans ExtraLight"/>
                      </a:endParaRPr>
                    </a:p>
                  </a:txBody>
                  <a:tcPr marT="91425" marB="91425" marR="91425" marL="91425"/>
                </a:tc>
              </a:tr>
              <a:tr h="69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fr" sz="1100">
                          <a:solidFill>
                            <a:srgbClr val="434343"/>
                          </a:solidFill>
                          <a:latin typeface="IBM Plex Sans ExtraLight"/>
                          <a:ea typeface="IBM Plex Sans ExtraLight"/>
                          <a:cs typeface="IBM Plex Sans ExtraLight"/>
                          <a:sym typeface="IBM Plex Sans ExtraLight"/>
                        </a:rPr>
                        <a:t>Analytique - Esprit critique - Agressivité - Organisation - Résilience - Smart</a:t>
                      </a:r>
                      <a:endParaRPr i="1" sz="1100">
                        <a:solidFill>
                          <a:srgbClr val="434343"/>
                        </a:solidFill>
                        <a:latin typeface="IBM Plex Sans ExtraLight"/>
                        <a:ea typeface="IBM Plex Sans ExtraLight"/>
                        <a:cs typeface="IBM Plex Sans ExtraLight"/>
                        <a:sym typeface="IBM Plex Sans Extra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fr" sz="1100">
                          <a:solidFill>
                            <a:srgbClr val="434343"/>
                          </a:solidFill>
                          <a:latin typeface="IBM Plex Sans ExtraLight"/>
                          <a:ea typeface="IBM Plex Sans ExtraLight"/>
                          <a:cs typeface="IBM Plex Sans ExtraLight"/>
                          <a:sym typeface="IBM Plex Sans ExtraLight"/>
                        </a:rPr>
                        <a:t>Humilité - Ambition - Exigence</a:t>
                      </a:r>
                      <a:endParaRPr sz="1100">
                        <a:latin typeface="IBM Plex Sans ExtraLight"/>
                        <a:ea typeface="IBM Plex Sans ExtraLight"/>
                        <a:cs typeface="IBM Plex Sans ExtraLight"/>
                        <a:sym typeface="IBM Plex Sans ExtraLigh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4"/>
          <p:cNvPicPr preferRelativeResize="0"/>
          <p:nvPr/>
        </p:nvPicPr>
        <p:blipFill rotWithShape="1">
          <a:blip r:embed="rId3">
            <a:alphaModFix/>
          </a:blip>
          <a:srcRect b="19739" l="6162" r="6171" t="19654"/>
          <a:stretch/>
        </p:blipFill>
        <p:spPr>
          <a:xfrm>
            <a:off x="7642371" y="4695912"/>
            <a:ext cx="962526" cy="32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97" name="Google Shape;197;p24"/>
          <p:cNvSpPr/>
          <p:nvPr/>
        </p:nvSpPr>
        <p:spPr>
          <a:xfrm>
            <a:off x="0" y="0"/>
            <a:ext cx="9144000" cy="220200"/>
          </a:xfrm>
          <a:prstGeom prst="rect">
            <a:avLst/>
          </a:prstGeom>
          <a:solidFill>
            <a:srgbClr val="501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4"/>
          <p:cNvSpPr txBox="1"/>
          <p:nvPr/>
        </p:nvSpPr>
        <p:spPr>
          <a:xfrm>
            <a:off x="844850" y="444375"/>
            <a:ext cx="876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IBM Plex Sans Light"/>
                <a:ea typeface="IBM Plex Sans Light"/>
                <a:cs typeface="IBM Plex Sans Light"/>
                <a:sym typeface="IBM Plex Sans Light"/>
              </a:rPr>
              <a:t>COMPÉTENCES</a:t>
            </a:r>
            <a:endParaRPr sz="2400"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4"/>
          <p:cNvSpPr txBox="1"/>
          <p:nvPr/>
        </p:nvSpPr>
        <p:spPr>
          <a:xfrm>
            <a:off x="175150" y="390600"/>
            <a:ext cx="10224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IBM Plex Sans Light"/>
                <a:ea typeface="IBM Plex Sans Light"/>
                <a:cs typeface="IBM Plex Sans Light"/>
                <a:sym typeface="IBM Plex Sans Light"/>
              </a:rPr>
              <a:t>0</a:t>
            </a:r>
            <a:r>
              <a:rPr b="1" lang="fr" sz="3000">
                <a:latin typeface="IBM Plex Sans"/>
                <a:ea typeface="IBM Plex Sans"/>
                <a:cs typeface="IBM Plex Sans"/>
                <a:sym typeface="IBM Plex Sans"/>
              </a:rPr>
              <a:t>3.</a:t>
            </a:r>
            <a:endParaRPr b="1" sz="3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301200" y="936625"/>
            <a:ext cx="2027400" cy="42900"/>
          </a:xfrm>
          <a:prstGeom prst="rect">
            <a:avLst/>
          </a:prstGeom>
          <a:solidFill>
            <a:srgbClr val="501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4"/>
          <p:cNvSpPr/>
          <p:nvPr/>
        </p:nvSpPr>
        <p:spPr>
          <a:xfrm>
            <a:off x="3667125" y="1204775"/>
            <a:ext cx="3032700" cy="309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02" name="Google Shape;202;p24"/>
          <p:cNvGraphicFramePr/>
          <p:nvPr/>
        </p:nvGraphicFramePr>
        <p:xfrm>
          <a:off x="589975" y="12723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{BEDE65B8-9819-46F0-9587-8BFEA8AFB833}</a:tableStyleId>
              </a:tblPr>
              <a:tblGrid>
                <a:gridCol w="3989775"/>
                <a:gridCol w="3974250"/>
              </a:tblGrid>
              <a:tr h="475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100">
                          <a:solidFill>
                            <a:srgbClr val="5010F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Compétences</a:t>
                      </a:r>
                      <a:endParaRPr b="1" sz="1100">
                        <a:solidFill>
                          <a:srgbClr val="5010F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100">
                          <a:solidFill>
                            <a:srgbClr val="5010F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Cultural Fit </a:t>
                      </a:r>
                      <a:endParaRPr b="1" sz="1100">
                        <a:solidFill>
                          <a:srgbClr val="5010F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/>
                </a:tc>
              </a:tr>
              <a:tr h="283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fr" sz="1100">
                          <a:solidFill>
                            <a:srgbClr val="454545"/>
                          </a:solidFill>
                          <a:latin typeface="IBM Plex Sans ExtraLight"/>
                          <a:ea typeface="IBM Plex Sans ExtraLight"/>
                          <a:cs typeface="IBM Plex Sans ExtraLight"/>
                          <a:sym typeface="IBM Plex Sans ExtraLight"/>
                        </a:rPr>
                        <a:t>Listez les compétences attendues ici</a:t>
                      </a:r>
                      <a:endParaRPr i="1" sz="1100">
                        <a:solidFill>
                          <a:srgbClr val="454545"/>
                        </a:solidFill>
                        <a:latin typeface="IBM Plex Sans ExtraLight"/>
                        <a:ea typeface="IBM Plex Sans ExtraLight"/>
                        <a:cs typeface="IBM Plex Sans ExtraLight"/>
                        <a:sym typeface="IBM Plex Sans Extra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fr" sz="1100">
                          <a:solidFill>
                            <a:srgbClr val="454545"/>
                          </a:solidFill>
                          <a:latin typeface="IBM Plex Sans ExtraLight"/>
                          <a:ea typeface="IBM Plex Sans ExtraLight"/>
                          <a:cs typeface="IBM Plex Sans ExtraLight"/>
                          <a:sym typeface="IBM Plex Sans ExtraLight"/>
                        </a:rPr>
                        <a:t>Listez les qualités humaines liées à votre culture ici</a:t>
                      </a:r>
                      <a:endParaRPr i="1" sz="1100">
                        <a:solidFill>
                          <a:srgbClr val="454545"/>
                        </a:solidFill>
                        <a:latin typeface="IBM Plex Sans ExtraLight"/>
                        <a:ea typeface="IBM Plex Sans ExtraLight"/>
                        <a:cs typeface="IBM Plex Sans ExtraLight"/>
                        <a:sym typeface="IBM Plex Sans Extra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100">
                        <a:solidFill>
                          <a:srgbClr val="454545"/>
                        </a:solidFill>
                        <a:latin typeface="IBM Plex Sans ExtraLight"/>
                        <a:ea typeface="IBM Plex Sans ExtraLight"/>
                        <a:cs typeface="IBM Plex Sans ExtraLight"/>
                        <a:sym typeface="IBM Plex Sans ExtraLigh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5"/>
          <p:cNvPicPr preferRelativeResize="0"/>
          <p:nvPr/>
        </p:nvPicPr>
        <p:blipFill rotWithShape="1">
          <a:blip r:embed="rId3">
            <a:alphaModFix/>
          </a:blip>
          <a:srcRect b="19739" l="6162" r="6171" t="19654"/>
          <a:stretch/>
        </p:blipFill>
        <p:spPr>
          <a:xfrm>
            <a:off x="7642371" y="4695912"/>
            <a:ext cx="962526" cy="32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09" name="Google Shape;209;p25"/>
          <p:cNvSpPr/>
          <p:nvPr/>
        </p:nvSpPr>
        <p:spPr>
          <a:xfrm>
            <a:off x="0" y="0"/>
            <a:ext cx="9144000" cy="220200"/>
          </a:xfrm>
          <a:prstGeom prst="rect">
            <a:avLst/>
          </a:prstGeom>
          <a:solidFill>
            <a:srgbClr val="501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5"/>
          <p:cNvSpPr txBox="1"/>
          <p:nvPr/>
        </p:nvSpPr>
        <p:spPr>
          <a:xfrm>
            <a:off x="844850" y="444375"/>
            <a:ext cx="876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IBM Plex Sans Light"/>
                <a:ea typeface="IBM Plex Sans Light"/>
                <a:cs typeface="IBM Plex Sans Light"/>
                <a:sym typeface="IBM Plex Sans Light"/>
              </a:rPr>
              <a:t>PERSPECTIVES</a:t>
            </a:r>
            <a:endParaRPr sz="2400"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5"/>
          <p:cNvSpPr txBox="1"/>
          <p:nvPr/>
        </p:nvSpPr>
        <p:spPr>
          <a:xfrm>
            <a:off x="175150" y="390600"/>
            <a:ext cx="10224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IBM Plex Sans Light"/>
                <a:ea typeface="IBM Plex Sans Light"/>
                <a:cs typeface="IBM Plex Sans Light"/>
                <a:sym typeface="IBM Plex Sans Light"/>
              </a:rPr>
              <a:t>0</a:t>
            </a:r>
            <a:r>
              <a:rPr b="1" lang="fr" sz="3000">
                <a:latin typeface="IBM Plex Sans"/>
                <a:ea typeface="IBM Plex Sans"/>
                <a:cs typeface="IBM Plex Sans"/>
                <a:sym typeface="IBM Plex Sans"/>
              </a:rPr>
              <a:t>4.</a:t>
            </a:r>
            <a:endParaRPr b="1" sz="3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12" name="Google Shape;212;p25"/>
          <p:cNvSpPr/>
          <p:nvPr/>
        </p:nvSpPr>
        <p:spPr>
          <a:xfrm>
            <a:off x="301200" y="936625"/>
            <a:ext cx="2027400" cy="42900"/>
          </a:xfrm>
          <a:prstGeom prst="rect">
            <a:avLst/>
          </a:prstGeom>
          <a:solidFill>
            <a:srgbClr val="501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5"/>
          <p:cNvSpPr txBox="1"/>
          <p:nvPr/>
        </p:nvSpPr>
        <p:spPr>
          <a:xfrm>
            <a:off x="175150" y="1204775"/>
            <a:ext cx="20853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IBM Plex Sans Light"/>
                <a:ea typeface="IBM Plex Sans Light"/>
                <a:cs typeface="IBM Plex Sans Light"/>
                <a:sym typeface="IBM Plex Sans Light"/>
              </a:rPr>
              <a:t>Les règles du jeu </a:t>
            </a:r>
            <a:endParaRPr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214" name="Google Shape;214;p25"/>
          <p:cNvSpPr txBox="1"/>
          <p:nvPr/>
        </p:nvSpPr>
        <p:spPr>
          <a:xfrm>
            <a:off x="243275" y="1633425"/>
            <a:ext cx="47844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IBM Plex Sans"/>
                <a:ea typeface="IBM Plex Sans"/>
                <a:cs typeface="IBM Plex Sans"/>
                <a:sym typeface="IBM Plex Sans"/>
              </a:rPr>
              <a:t>Le principe : 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IBM Plex Sans Light"/>
                <a:ea typeface="IBM Plex Sans Light"/>
                <a:cs typeface="IBM Plex Sans Light"/>
                <a:sym typeface="IBM Plex Sans Light"/>
              </a:rPr>
              <a:t>Se poser la question : “ce talent idéal s’inscrit-il parfaitement dans la vision de ma startup aujourd’hui et demain ?”. L’objectif ici est d’éviter le sous ou sur-dimensionnement.</a:t>
            </a:r>
            <a:endParaRPr sz="1300"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215" name="Google Shape;215;p25"/>
          <p:cNvSpPr txBox="1"/>
          <p:nvPr/>
        </p:nvSpPr>
        <p:spPr>
          <a:xfrm>
            <a:off x="243275" y="2667875"/>
            <a:ext cx="4691700" cy="23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IBM Plex Sans"/>
                <a:ea typeface="IBM Plex Sans"/>
                <a:cs typeface="IBM Plex Sans"/>
                <a:sym typeface="IBM Plex Sans"/>
              </a:rPr>
              <a:t>Comment vous y prendre : </a:t>
            </a:r>
            <a:endParaRPr b="1" sz="1800">
              <a:solidFill>
                <a:srgbClr val="43434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IBM Plex Sans Light"/>
              <a:buAutoNum type="arabicParenR"/>
            </a:pPr>
            <a:r>
              <a:rPr lang="fr" sz="1300">
                <a:latin typeface="IBM Plex Sans Light"/>
                <a:ea typeface="IBM Plex Sans Light"/>
                <a:cs typeface="IBM Plex Sans Light"/>
                <a:sym typeface="IBM Plex Sans Light"/>
              </a:rPr>
              <a:t>Les sous-questions auxquelles vous devez penser obligatoirement :</a:t>
            </a:r>
            <a:br>
              <a:rPr lang="fr">
                <a:latin typeface="IBM Plex Sans Light"/>
                <a:ea typeface="IBM Plex Sans Light"/>
                <a:cs typeface="IBM Plex Sans Light"/>
                <a:sym typeface="IBM Plex Sans Light"/>
              </a:rPr>
            </a:br>
            <a:r>
              <a:rPr i="1" lang="fr" sz="1100">
                <a:latin typeface="IBM Plex Sans Light"/>
                <a:ea typeface="IBM Plex Sans Light"/>
                <a:cs typeface="IBM Plex Sans Light"/>
                <a:sym typeface="IBM Plex Sans Light"/>
              </a:rPr>
              <a:t>- Mission évolutive ? team à construire / renforcer, training, mise en place de process…</a:t>
            </a:r>
            <a:br>
              <a:rPr i="1" lang="fr" sz="1100">
                <a:latin typeface="IBM Plex Sans Light"/>
                <a:ea typeface="IBM Plex Sans Light"/>
                <a:cs typeface="IBM Plex Sans Light"/>
                <a:sym typeface="IBM Plex Sans Light"/>
              </a:rPr>
            </a:br>
            <a:r>
              <a:rPr i="1" lang="fr" sz="1100">
                <a:latin typeface="IBM Plex Sans Light"/>
                <a:ea typeface="IBM Plex Sans Light"/>
                <a:cs typeface="IBM Plex Sans Light"/>
                <a:sym typeface="IBM Plex Sans Light"/>
              </a:rPr>
              <a:t>- Perspectives de changement de job en interne ? MT et LT ?</a:t>
            </a:r>
            <a:br>
              <a:rPr i="1" lang="fr" sz="1100">
                <a:latin typeface="IBM Plex Sans Light"/>
                <a:ea typeface="IBM Plex Sans Light"/>
                <a:cs typeface="IBM Plex Sans Light"/>
                <a:sym typeface="IBM Plex Sans Light"/>
              </a:rPr>
            </a:br>
            <a:r>
              <a:rPr i="1" lang="fr" sz="1100">
                <a:latin typeface="IBM Plex Sans Light"/>
                <a:ea typeface="IBM Plex Sans Light"/>
                <a:cs typeface="IBM Plex Sans Light"/>
                <a:sym typeface="IBM Plex Sans Light"/>
              </a:rPr>
              <a:t>- Flexibilité sur la rémunération</a:t>
            </a:r>
            <a:br>
              <a:rPr i="1" lang="fr" sz="1100">
                <a:latin typeface="IBM Plex Sans Light"/>
                <a:ea typeface="IBM Plex Sans Light"/>
                <a:cs typeface="IBM Plex Sans Light"/>
                <a:sym typeface="IBM Plex Sans Light"/>
              </a:rPr>
            </a:br>
            <a:r>
              <a:rPr i="1" lang="fr" sz="1100">
                <a:latin typeface="IBM Plex Sans Light"/>
                <a:ea typeface="IBM Plex Sans Light"/>
                <a:cs typeface="IBM Plex Sans Light"/>
                <a:sym typeface="IBM Plex Sans Light"/>
              </a:rPr>
              <a:t>- Proportion chez le Talent entre opérationnel et stratégie</a:t>
            </a:r>
            <a:endParaRPr i="1" sz="1100"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IBM Plex Sans Light"/>
              <a:buAutoNum type="arabicParenR"/>
            </a:pPr>
            <a:r>
              <a:rPr lang="fr" sz="1300">
                <a:latin typeface="IBM Plex Sans Light"/>
                <a:ea typeface="IBM Plex Sans Light"/>
                <a:cs typeface="IBM Plex Sans Light"/>
                <a:sym typeface="IBM Plex Sans Light"/>
              </a:rPr>
              <a:t>Confrontez la scorecard aux attentes des personnes qui seront amenées à échanger et travailler avec le talent.</a:t>
            </a:r>
            <a:r>
              <a:rPr lang="fr" sz="1300">
                <a:solidFill>
                  <a:srgbClr val="434343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sz="1300"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6"/>
          <p:cNvPicPr preferRelativeResize="0"/>
          <p:nvPr/>
        </p:nvPicPr>
        <p:blipFill rotWithShape="1">
          <a:blip r:embed="rId3">
            <a:alphaModFix/>
          </a:blip>
          <a:srcRect b="19739" l="6162" r="6171" t="19654"/>
          <a:stretch/>
        </p:blipFill>
        <p:spPr>
          <a:xfrm>
            <a:off x="7642371" y="4695912"/>
            <a:ext cx="962526" cy="32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22" name="Google Shape;222;p26"/>
          <p:cNvSpPr/>
          <p:nvPr/>
        </p:nvSpPr>
        <p:spPr>
          <a:xfrm>
            <a:off x="0" y="0"/>
            <a:ext cx="9144000" cy="220200"/>
          </a:xfrm>
          <a:prstGeom prst="rect">
            <a:avLst/>
          </a:prstGeom>
          <a:solidFill>
            <a:srgbClr val="501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6"/>
          <p:cNvSpPr txBox="1"/>
          <p:nvPr/>
        </p:nvSpPr>
        <p:spPr>
          <a:xfrm>
            <a:off x="844850" y="444375"/>
            <a:ext cx="876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IBM Plex Sans Light"/>
                <a:ea typeface="IBM Plex Sans Light"/>
                <a:cs typeface="IBM Plex Sans Light"/>
                <a:sym typeface="IBM Plex Sans Light"/>
              </a:rPr>
              <a:t>PERSPECTIVES</a:t>
            </a:r>
            <a:endParaRPr sz="2400"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6"/>
          <p:cNvSpPr txBox="1"/>
          <p:nvPr/>
        </p:nvSpPr>
        <p:spPr>
          <a:xfrm>
            <a:off x="175150" y="390600"/>
            <a:ext cx="10224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IBM Plex Sans Light"/>
                <a:ea typeface="IBM Plex Sans Light"/>
                <a:cs typeface="IBM Plex Sans Light"/>
                <a:sym typeface="IBM Plex Sans Light"/>
              </a:rPr>
              <a:t>0</a:t>
            </a:r>
            <a:r>
              <a:rPr b="1" lang="fr" sz="3000">
                <a:latin typeface="IBM Plex Sans"/>
                <a:ea typeface="IBM Plex Sans"/>
                <a:cs typeface="IBM Plex Sans"/>
                <a:sym typeface="IBM Plex Sans"/>
              </a:rPr>
              <a:t>4.</a:t>
            </a:r>
            <a:endParaRPr b="1" sz="3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25" name="Google Shape;225;p26"/>
          <p:cNvSpPr/>
          <p:nvPr/>
        </p:nvSpPr>
        <p:spPr>
          <a:xfrm>
            <a:off x="301200" y="936625"/>
            <a:ext cx="2027400" cy="42900"/>
          </a:xfrm>
          <a:prstGeom prst="rect">
            <a:avLst/>
          </a:prstGeom>
          <a:solidFill>
            <a:srgbClr val="501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6"/>
          <p:cNvSpPr txBox="1"/>
          <p:nvPr/>
        </p:nvSpPr>
        <p:spPr>
          <a:xfrm>
            <a:off x="175150" y="1204775"/>
            <a:ext cx="8637600" cy="3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454545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Formulez les perspectives juste ici</a:t>
            </a:r>
            <a:endParaRPr>
              <a:solidFill>
                <a:srgbClr val="454545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4545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10F2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7"/>
          <p:cNvSpPr txBox="1"/>
          <p:nvPr/>
        </p:nvSpPr>
        <p:spPr>
          <a:xfrm>
            <a:off x="591025" y="1435900"/>
            <a:ext cx="6553200" cy="18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36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EXERCICE n°2 </a:t>
            </a:r>
            <a:endParaRPr b="1" sz="36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3600">
                <a:solidFill>
                  <a:srgbClr val="FDBF08"/>
                </a:solidFill>
                <a:latin typeface="IBM Plex Sans"/>
                <a:ea typeface="IBM Plex Sans"/>
                <a:cs typeface="IBM Plex Sans"/>
                <a:sym typeface="IBM Plex Sans"/>
              </a:rPr>
              <a:t>L’OUTIL M.A.P</a:t>
            </a:r>
            <a:endParaRPr b="1" sz="3600">
              <a:solidFill>
                <a:srgbClr val="FDBF08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232" name="Google Shape;232;p27"/>
          <p:cNvCxnSpPr/>
          <p:nvPr/>
        </p:nvCxnSpPr>
        <p:spPr>
          <a:xfrm>
            <a:off x="781050" y="3222750"/>
            <a:ext cx="3714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33" name="Google Shape;2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8393926" y="473673"/>
            <a:ext cx="1002975" cy="25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10F2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 txBox="1"/>
          <p:nvPr>
            <p:ph type="ctrTitle"/>
          </p:nvPr>
        </p:nvSpPr>
        <p:spPr>
          <a:xfrm>
            <a:off x="540300" y="1730550"/>
            <a:ext cx="8520600" cy="20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MAP</a:t>
            </a:r>
            <a:endParaRPr b="1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[Nom Poste]</a:t>
            </a:r>
            <a:endParaRPr sz="3600">
              <a:solidFill>
                <a:srgbClr val="FFFFFF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[Nom entreprise]  </a:t>
            </a:r>
            <a:endParaRPr sz="3000">
              <a:solidFill>
                <a:srgbClr val="FFFFFF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239" name="Google Shape;239;p28"/>
          <p:cNvSpPr txBox="1"/>
          <p:nvPr>
            <p:ph idx="1" type="subTitle"/>
          </p:nvPr>
        </p:nvSpPr>
        <p:spPr>
          <a:xfrm>
            <a:off x="311700" y="40736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0" name="Google Shape;2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363900" y="1630463"/>
            <a:ext cx="6141025" cy="188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42" name="Google Shape;24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351" y="254825"/>
            <a:ext cx="1252199" cy="31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"/>
          <p:cNvSpPr/>
          <p:nvPr/>
        </p:nvSpPr>
        <p:spPr>
          <a:xfrm>
            <a:off x="834025" y="1392600"/>
            <a:ext cx="6939000" cy="672000"/>
          </a:xfrm>
          <a:prstGeom prst="rect">
            <a:avLst/>
          </a:prstGeom>
          <a:solidFill>
            <a:srgbClr val="501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8" name="Google Shape;248;p29"/>
          <p:cNvPicPr preferRelativeResize="0"/>
          <p:nvPr/>
        </p:nvPicPr>
        <p:blipFill rotWithShape="1">
          <a:blip r:embed="rId3">
            <a:alphaModFix/>
          </a:blip>
          <a:srcRect b="19739" l="6162" r="6171" t="19654"/>
          <a:stretch/>
        </p:blipFill>
        <p:spPr>
          <a:xfrm>
            <a:off x="7642371" y="4695912"/>
            <a:ext cx="962526" cy="32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50" name="Google Shape;250;p29"/>
          <p:cNvSpPr/>
          <p:nvPr/>
        </p:nvSpPr>
        <p:spPr>
          <a:xfrm>
            <a:off x="0" y="0"/>
            <a:ext cx="9144000" cy="220200"/>
          </a:xfrm>
          <a:prstGeom prst="rect">
            <a:avLst/>
          </a:prstGeom>
          <a:solidFill>
            <a:srgbClr val="501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9"/>
          <p:cNvSpPr txBox="1"/>
          <p:nvPr/>
        </p:nvSpPr>
        <p:spPr>
          <a:xfrm>
            <a:off x="251850" y="451800"/>
            <a:ext cx="876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300">
                <a:latin typeface="IBM Plex Sans Light"/>
                <a:ea typeface="IBM Plex Sans Light"/>
                <a:cs typeface="IBM Plex Sans Light"/>
                <a:sym typeface="IBM Plex Sans Light"/>
              </a:rPr>
              <a:t>POURQUOI ET COMMENT DÉFINIR SA PROMESSE EN 3 ÉTAPES</a:t>
            </a:r>
            <a:r>
              <a:rPr b="1" lang="fr" sz="2300">
                <a:solidFill>
                  <a:srgbClr val="434343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b="1" sz="2300">
              <a:solidFill>
                <a:srgbClr val="43434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9"/>
          <p:cNvSpPr/>
          <p:nvPr/>
        </p:nvSpPr>
        <p:spPr>
          <a:xfrm>
            <a:off x="759675" y="1229400"/>
            <a:ext cx="6939000" cy="724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9"/>
          <p:cNvSpPr txBox="1"/>
          <p:nvPr/>
        </p:nvSpPr>
        <p:spPr>
          <a:xfrm>
            <a:off x="759675" y="1240200"/>
            <a:ext cx="68826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303030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La méthode MAP ou</a:t>
            </a:r>
            <a:r>
              <a:rPr b="1" lang="fr" sz="1200">
                <a:solidFill>
                  <a:srgbClr val="303030"/>
                </a:solidFill>
                <a:latin typeface="IBM Plex Sans"/>
                <a:ea typeface="IBM Plex Sans"/>
                <a:cs typeface="IBM Plex Sans"/>
                <a:sym typeface="IBM Plex Sans"/>
              </a:rPr>
              <a:t> l’art de donner envie aux talents de vous rejoindre</a:t>
            </a:r>
            <a:r>
              <a:rPr lang="fr" sz="1200">
                <a:solidFill>
                  <a:srgbClr val="303030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. C’est un exercice préliminaire à tout nouveau projet de recrutement qui vous permet de </a:t>
            </a:r>
            <a:r>
              <a:rPr b="1" lang="fr" sz="1200">
                <a:solidFill>
                  <a:srgbClr val="303030"/>
                </a:solidFill>
                <a:latin typeface="IBM Plex Sans"/>
                <a:ea typeface="IBM Plex Sans"/>
                <a:cs typeface="IBM Plex Sans"/>
                <a:sym typeface="IBM Plex Sans"/>
              </a:rPr>
              <a:t>définir les éléments clés de votre promesse de recrutement</a:t>
            </a:r>
            <a:r>
              <a:rPr lang="fr" sz="1200">
                <a:solidFill>
                  <a:srgbClr val="303030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, soit ce que vous pouvez offrir aux talents que vous recrutez.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54" name="Google Shape;254;p29"/>
          <p:cNvSpPr txBox="1"/>
          <p:nvPr/>
        </p:nvSpPr>
        <p:spPr>
          <a:xfrm>
            <a:off x="1498600" y="2541900"/>
            <a:ext cx="10224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IBM Plex Sans Light"/>
                <a:ea typeface="IBM Plex Sans Light"/>
                <a:cs typeface="IBM Plex Sans Light"/>
                <a:sym typeface="IBM Plex Sans Light"/>
              </a:rPr>
              <a:t>0</a:t>
            </a:r>
            <a:r>
              <a:rPr b="1" lang="fr" sz="3000">
                <a:latin typeface="IBM Plex Sans"/>
                <a:ea typeface="IBM Plex Sans"/>
                <a:cs typeface="IBM Plex Sans"/>
                <a:sym typeface="IBM Plex Sans"/>
              </a:rPr>
              <a:t>1.</a:t>
            </a:r>
            <a:endParaRPr b="1" sz="3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55" name="Google Shape;255;p29"/>
          <p:cNvSpPr txBox="1"/>
          <p:nvPr/>
        </p:nvSpPr>
        <p:spPr>
          <a:xfrm>
            <a:off x="3479800" y="2541900"/>
            <a:ext cx="10224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IBM Plex Sans Light"/>
                <a:ea typeface="IBM Plex Sans Light"/>
                <a:cs typeface="IBM Plex Sans Light"/>
                <a:sym typeface="IBM Plex Sans Light"/>
              </a:rPr>
              <a:t>0</a:t>
            </a:r>
            <a:r>
              <a:rPr b="1" lang="fr" sz="3000">
                <a:latin typeface="IBM Plex Sans"/>
                <a:ea typeface="IBM Plex Sans"/>
                <a:cs typeface="IBM Plex Sans"/>
                <a:sym typeface="IBM Plex Sans"/>
              </a:rPr>
              <a:t>2.</a:t>
            </a:r>
            <a:endParaRPr b="1" sz="3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56" name="Google Shape;256;p29"/>
          <p:cNvSpPr txBox="1"/>
          <p:nvPr/>
        </p:nvSpPr>
        <p:spPr>
          <a:xfrm>
            <a:off x="5765800" y="2541900"/>
            <a:ext cx="10224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IBM Plex Sans Light"/>
                <a:ea typeface="IBM Plex Sans Light"/>
                <a:cs typeface="IBM Plex Sans Light"/>
                <a:sym typeface="IBM Plex Sans Light"/>
              </a:rPr>
              <a:t>0</a:t>
            </a:r>
            <a:r>
              <a:rPr b="1" lang="fr" sz="3000">
                <a:latin typeface="IBM Plex Sans"/>
                <a:ea typeface="IBM Plex Sans"/>
                <a:cs typeface="IBM Plex Sans"/>
                <a:sym typeface="IBM Plex Sans"/>
              </a:rPr>
              <a:t>3.</a:t>
            </a:r>
            <a:endParaRPr b="1" sz="3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57" name="Google Shape;257;p29"/>
          <p:cNvSpPr/>
          <p:nvPr/>
        </p:nvSpPr>
        <p:spPr>
          <a:xfrm>
            <a:off x="1715450" y="3298950"/>
            <a:ext cx="1691400" cy="11700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9"/>
          <p:cNvSpPr/>
          <p:nvPr/>
        </p:nvSpPr>
        <p:spPr>
          <a:xfrm>
            <a:off x="1614275" y="3198150"/>
            <a:ext cx="1691400" cy="117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4545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9"/>
          <p:cNvSpPr/>
          <p:nvPr/>
        </p:nvSpPr>
        <p:spPr>
          <a:xfrm>
            <a:off x="3736625" y="3298950"/>
            <a:ext cx="1691400" cy="11700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9"/>
          <p:cNvSpPr/>
          <p:nvPr/>
        </p:nvSpPr>
        <p:spPr>
          <a:xfrm>
            <a:off x="3635450" y="3198150"/>
            <a:ext cx="1691400" cy="117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4545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9"/>
          <p:cNvSpPr/>
          <p:nvPr/>
        </p:nvSpPr>
        <p:spPr>
          <a:xfrm>
            <a:off x="5780375" y="3298950"/>
            <a:ext cx="1691400" cy="11700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9"/>
          <p:cNvSpPr/>
          <p:nvPr/>
        </p:nvSpPr>
        <p:spPr>
          <a:xfrm>
            <a:off x="5679200" y="3198150"/>
            <a:ext cx="1691400" cy="117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4545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9"/>
          <p:cNvSpPr txBox="1"/>
          <p:nvPr/>
        </p:nvSpPr>
        <p:spPr>
          <a:xfrm>
            <a:off x="1857575" y="3608850"/>
            <a:ext cx="12048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IBM Plex Sans"/>
                <a:ea typeface="IBM Plex Sans"/>
                <a:cs typeface="IBM Plex Sans"/>
                <a:sym typeface="IBM Plex Sans"/>
              </a:rPr>
              <a:t>MAÎTRISE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64" name="Google Shape;264;p29"/>
          <p:cNvSpPr txBox="1"/>
          <p:nvPr/>
        </p:nvSpPr>
        <p:spPr>
          <a:xfrm>
            <a:off x="3889025" y="3608850"/>
            <a:ext cx="13833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IBM Plex Sans"/>
                <a:ea typeface="IBM Plex Sans"/>
                <a:cs typeface="IBM Plex Sans"/>
                <a:sym typeface="IBM Plex Sans"/>
              </a:rPr>
              <a:t>AUTONOMIE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65" name="Google Shape;265;p29"/>
          <p:cNvSpPr txBox="1"/>
          <p:nvPr/>
        </p:nvSpPr>
        <p:spPr>
          <a:xfrm>
            <a:off x="5784050" y="3608850"/>
            <a:ext cx="16914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IBM Plex Sans"/>
                <a:ea typeface="IBM Plex Sans"/>
                <a:cs typeface="IBM Plex Sans"/>
                <a:sym typeface="IBM Plex Sans"/>
              </a:rPr>
              <a:t>SENS </a:t>
            </a:r>
            <a:r>
              <a:rPr i="1" lang="fr">
                <a:latin typeface="IBM Plex Sans"/>
                <a:ea typeface="IBM Plex Sans"/>
                <a:cs typeface="IBM Plex Sans"/>
                <a:sym typeface="IBM Plex Sans"/>
              </a:rPr>
              <a:t>(Purpose)</a:t>
            </a:r>
            <a:endParaRPr i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0"/>
          <p:cNvPicPr preferRelativeResize="0"/>
          <p:nvPr/>
        </p:nvPicPr>
        <p:blipFill rotWithShape="1">
          <a:blip r:embed="rId3">
            <a:alphaModFix/>
          </a:blip>
          <a:srcRect b="19739" l="6162" r="6171" t="19654"/>
          <a:stretch/>
        </p:blipFill>
        <p:spPr>
          <a:xfrm>
            <a:off x="7642371" y="4695912"/>
            <a:ext cx="962526" cy="32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72" name="Google Shape;272;p30"/>
          <p:cNvSpPr/>
          <p:nvPr/>
        </p:nvSpPr>
        <p:spPr>
          <a:xfrm>
            <a:off x="0" y="0"/>
            <a:ext cx="9144000" cy="220200"/>
          </a:xfrm>
          <a:prstGeom prst="rect">
            <a:avLst/>
          </a:prstGeom>
          <a:solidFill>
            <a:srgbClr val="501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0"/>
          <p:cNvSpPr txBox="1"/>
          <p:nvPr/>
        </p:nvSpPr>
        <p:spPr>
          <a:xfrm>
            <a:off x="844850" y="444375"/>
            <a:ext cx="876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IBM Plex Sans Light"/>
                <a:ea typeface="IBM Plex Sans Light"/>
                <a:cs typeface="IBM Plex Sans Light"/>
                <a:sym typeface="IBM Plex Sans Light"/>
              </a:rPr>
              <a:t>MAÎTRISE</a:t>
            </a:r>
            <a:endParaRPr sz="2400"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0"/>
          <p:cNvSpPr txBox="1"/>
          <p:nvPr/>
        </p:nvSpPr>
        <p:spPr>
          <a:xfrm>
            <a:off x="175150" y="390600"/>
            <a:ext cx="10224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IBM Plex Sans Light"/>
                <a:ea typeface="IBM Plex Sans Light"/>
                <a:cs typeface="IBM Plex Sans Light"/>
                <a:sym typeface="IBM Plex Sans Light"/>
              </a:rPr>
              <a:t>0</a:t>
            </a:r>
            <a:r>
              <a:rPr b="1" lang="fr" sz="3000">
                <a:latin typeface="IBM Plex Sans"/>
                <a:ea typeface="IBM Plex Sans"/>
                <a:cs typeface="IBM Plex Sans"/>
                <a:sym typeface="IBM Plex Sans"/>
              </a:rPr>
              <a:t>1.</a:t>
            </a:r>
            <a:endParaRPr b="1" sz="3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75" name="Google Shape;275;p30"/>
          <p:cNvSpPr/>
          <p:nvPr/>
        </p:nvSpPr>
        <p:spPr>
          <a:xfrm>
            <a:off x="301200" y="936625"/>
            <a:ext cx="2027400" cy="42900"/>
          </a:xfrm>
          <a:prstGeom prst="rect">
            <a:avLst/>
          </a:prstGeom>
          <a:solidFill>
            <a:srgbClr val="501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0"/>
          <p:cNvSpPr txBox="1"/>
          <p:nvPr/>
        </p:nvSpPr>
        <p:spPr>
          <a:xfrm>
            <a:off x="377400" y="1354850"/>
            <a:ext cx="3886500" cy="34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latin typeface="IBM Plex Sans"/>
                <a:ea typeface="IBM Plex Sans"/>
                <a:cs typeface="IBM Plex Sans"/>
                <a:sym typeface="IBM Plex Sans"/>
              </a:rPr>
              <a:t>Le principe : </a:t>
            </a:r>
            <a:endParaRPr b="1" sz="12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00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Définir comment et sur quoi le talent aura la possibilité de s’améliorer, les compétences qu’il pourra développer.</a:t>
            </a:r>
            <a:endParaRPr sz="1200">
              <a:solidFill>
                <a:srgbClr val="000000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1200">
                <a:latin typeface="IBM Plex Sans"/>
                <a:ea typeface="IBM Plex Sans"/>
                <a:cs typeface="IBM Plex Sans"/>
                <a:sym typeface="IBM Plex Sans"/>
              </a:rPr>
              <a:t>Comment vous y prendre : </a:t>
            </a:r>
            <a:endParaRPr b="1" sz="12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IBM Plex Sans Light"/>
                <a:ea typeface="IBM Plex Sans Light"/>
                <a:cs typeface="IBM Plex Sans Light"/>
                <a:sym typeface="IBM Plex Sans Light"/>
              </a:rPr>
              <a:t>- Rédigez les compétences clé que le talent peut développer sur le poste en question et au sein de votre entreprise.</a:t>
            </a:r>
            <a:endParaRPr sz="1200"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IBM Plex Sans Light"/>
                <a:ea typeface="IBM Plex Sans Light"/>
                <a:cs typeface="IBM Plex Sans Light"/>
                <a:sym typeface="IBM Plex Sans Light"/>
              </a:rPr>
              <a:t>- Prouvez-le en vous appuyant sur ce que vous avez concrètement à lui offrir pour lui permettre de s’améliorer (onboarding, formations…)</a:t>
            </a:r>
            <a:endParaRPr sz="1200"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latin typeface="IBM Plex Sans"/>
                <a:ea typeface="IBM Plex Sans"/>
                <a:cs typeface="IBM Plex Sans"/>
                <a:sym typeface="IBM Plex Sans"/>
              </a:rPr>
              <a:t>En entretien :</a:t>
            </a:r>
            <a:endParaRPr b="1" sz="12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IBM Plex Sans Light"/>
                <a:ea typeface="IBM Plex Sans Light"/>
                <a:cs typeface="IBM Plex Sans Light"/>
                <a:sym typeface="IBM Plex Sans Light"/>
              </a:rPr>
              <a:t>- Identifiez le niveau de maîtrise actuel du talent et les compétences qu’il va chercher à développer et/ou renforcer en vous rejoignant.</a:t>
            </a:r>
            <a:endParaRPr sz="1200"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IBM Plex Sans Light"/>
                <a:ea typeface="IBM Plex Sans Light"/>
                <a:cs typeface="IBM Plex Sans Light"/>
                <a:sym typeface="IBM Plex Sans Light"/>
              </a:rPr>
              <a:t>- Adaptez votre promesse de maîtrise en fonction des drivers et aspirations du candidat.</a:t>
            </a:r>
            <a:endParaRPr sz="12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31"/>
          <p:cNvPicPr preferRelativeResize="0"/>
          <p:nvPr/>
        </p:nvPicPr>
        <p:blipFill rotWithShape="1">
          <a:blip r:embed="rId3">
            <a:alphaModFix/>
          </a:blip>
          <a:srcRect b="19739" l="6162" r="6171" t="19654"/>
          <a:stretch/>
        </p:blipFill>
        <p:spPr>
          <a:xfrm>
            <a:off x="7642371" y="4695912"/>
            <a:ext cx="962526" cy="32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83" name="Google Shape;283;p31"/>
          <p:cNvSpPr/>
          <p:nvPr/>
        </p:nvSpPr>
        <p:spPr>
          <a:xfrm>
            <a:off x="0" y="0"/>
            <a:ext cx="9144000" cy="220200"/>
          </a:xfrm>
          <a:prstGeom prst="rect">
            <a:avLst/>
          </a:prstGeom>
          <a:solidFill>
            <a:srgbClr val="501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1"/>
          <p:cNvSpPr txBox="1"/>
          <p:nvPr/>
        </p:nvSpPr>
        <p:spPr>
          <a:xfrm>
            <a:off x="844850" y="444375"/>
            <a:ext cx="876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IBM Plex Sans Light"/>
                <a:ea typeface="IBM Plex Sans Light"/>
                <a:cs typeface="IBM Plex Sans Light"/>
                <a:sym typeface="IBM Plex Sans Light"/>
              </a:rPr>
              <a:t>MAÎTRISE</a:t>
            </a:r>
            <a:endParaRPr sz="2400"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1"/>
          <p:cNvSpPr txBox="1"/>
          <p:nvPr/>
        </p:nvSpPr>
        <p:spPr>
          <a:xfrm>
            <a:off x="175150" y="390600"/>
            <a:ext cx="10224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IBM Plex Sans Light"/>
                <a:ea typeface="IBM Plex Sans Light"/>
                <a:cs typeface="IBM Plex Sans Light"/>
                <a:sym typeface="IBM Plex Sans Light"/>
              </a:rPr>
              <a:t>0</a:t>
            </a:r>
            <a:r>
              <a:rPr b="1" lang="fr" sz="3000">
                <a:latin typeface="IBM Plex Sans"/>
                <a:ea typeface="IBM Plex Sans"/>
                <a:cs typeface="IBM Plex Sans"/>
                <a:sym typeface="IBM Plex Sans"/>
              </a:rPr>
              <a:t>1.</a:t>
            </a:r>
            <a:endParaRPr b="1" sz="3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86" name="Google Shape;286;p31"/>
          <p:cNvSpPr/>
          <p:nvPr/>
        </p:nvSpPr>
        <p:spPr>
          <a:xfrm>
            <a:off x="301200" y="936625"/>
            <a:ext cx="2027400" cy="42900"/>
          </a:xfrm>
          <a:prstGeom prst="rect">
            <a:avLst/>
          </a:prstGeom>
          <a:solidFill>
            <a:srgbClr val="501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1"/>
          <p:cNvSpPr/>
          <p:nvPr/>
        </p:nvSpPr>
        <p:spPr>
          <a:xfrm>
            <a:off x="5572125" y="1204775"/>
            <a:ext cx="3032700" cy="309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1"/>
          <p:cNvSpPr txBox="1"/>
          <p:nvPr/>
        </p:nvSpPr>
        <p:spPr>
          <a:xfrm>
            <a:off x="175150" y="1204775"/>
            <a:ext cx="8637600" cy="3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454545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Définissez ici ce que vous allez apporter à votre recrue pour la faire monter en compétences et grandir professionnellement.</a:t>
            </a:r>
            <a:endParaRPr>
              <a:solidFill>
                <a:srgbClr val="454545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4545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4545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4545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171450" y="361875"/>
            <a:ext cx="70500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2200">
                <a:solidFill>
                  <a:srgbClr val="303030"/>
                </a:solidFill>
                <a:latin typeface="IBM Plex Sans"/>
                <a:ea typeface="IBM Plex Sans"/>
                <a:cs typeface="IBM Plex Sans"/>
                <a:sym typeface="IBM Plex Sans"/>
              </a:rPr>
              <a:t>DÉROULÉ</a:t>
            </a:r>
            <a:r>
              <a:rPr b="1" lang="fr" sz="2200">
                <a:solidFill>
                  <a:srgbClr val="303030"/>
                </a:solidFill>
                <a:latin typeface="IBM Plex Sans"/>
                <a:ea typeface="IBM Plex Sans"/>
                <a:cs typeface="IBM Plex Sans"/>
                <a:sym typeface="IBM Plex Sans"/>
              </a:rPr>
              <a:t> DE </a:t>
            </a:r>
            <a:r>
              <a:rPr b="1" lang="fr" sz="2200">
                <a:solidFill>
                  <a:srgbClr val="FDBF08"/>
                </a:solidFill>
                <a:latin typeface="IBM Plex Sans"/>
                <a:ea typeface="IBM Plex Sans"/>
                <a:cs typeface="IBM Plex Sans"/>
                <a:sym typeface="IBM Plex Sans"/>
              </a:rPr>
              <a:t>L’ATELIER</a:t>
            </a:r>
            <a:endParaRPr sz="1600">
              <a:solidFill>
                <a:srgbClr val="FDBF08"/>
              </a:solidFill>
            </a:endParaRPr>
          </a:p>
        </p:txBody>
      </p:sp>
      <p:cxnSp>
        <p:nvCxnSpPr>
          <p:cNvPr id="62" name="Google Shape;62;p14"/>
          <p:cNvCxnSpPr/>
          <p:nvPr/>
        </p:nvCxnSpPr>
        <p:spPr>
          <a:xfrm>
            <a:off x="247650" y="1089150"/>
            <a:ext cx="3714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19739" l="6162" r="6171" t="19654"/>
          <a:stretch/>
        </p:blipFill>
        <p:spPr>
          <a:xfrm>
            <a:off x="8500775" y="133275"/>
            <a:ext cx="527855" cy="18000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2083215" y="1631350"/>
            <a:ext cx="2391300" cy="3237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5010F2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2083213" y="1170350"/>
            <a:ext cx="23913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IBM Plex Sans"/>
                <a:ea typeface="IBM Plex Sans"/>
                <a:cs typeface="IBM Plex Sans"/>
                <a:sym typeface="IBM Plex Sans"/>
              </a:rPr>
              <a:t>Avant</a:t>
            </a:r>
            <a:endParaRPr b="1" sz="18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186474" y="1724309"/>
            <a:ext cx="2164200" cy="30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2"/>
                </a:solidFill>
              </a:rPr>
              <a:t>Préparation de l’atelier par les participants 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1200">
                <a:solidFill>
                  <a:schemeClr val="dk2"/>
                </a:solidFill>
              </a:rPr>
              <a:t>Upload de la préparation de l’atelier en PDF sur Pathwright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4669488" y="1631350"/>
            <a:ext cx="2391300" cy="3237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5010F2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4772747" y="1724309"/>
            <a:ext cx="2164200" cy="30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200">
                <a:latin typeface="IBM Plex Sans Light"/>
                <a:ea typeface="IBM Plex Sans Light"/>
                <a:cs typeface="IBM Plex Sans Light"/>
                <a:sym typeface="IBM Plex Sans Light"/>
              </a:rPr>
              <a:t>Correction en groupe entier de 1 ou 2 cas préparés</a:t>
            </a:r>
            <a:endParaRPr sz="12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659090" y="1170350"/>
            <a:ext cx="23913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IBM Plex Sans"/>
                <a:ea typeface="IBM Plex Sans"/>
                <a:cs typeface="IBM Plex Sans"/>
                <a:sym typeface="IBM Plex Sans"/>
              </a:rPr>
              <a:t>Pendant</a:t>
            </a:r>
            <a:endParaRPr b="1" sz="18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32"/>
          <p:cNvPicPr preferRelativeResize="0"/>
          <p:nvPr/>
        </p:nvPicPr>
        <p:blipFill rotWithShape="1">
          <a:blip r:embed="rId3">
            <a:alphaModFix/>
          </a:blip>
          <a:srcRect b="19739" l="6162" r="6171" t="19654"/>
          <a:stretch/>
        </p:blipFill>
        <p:spPr>
          <a:xfrm>
            <a:off x="7642371" y="4695912"/>
            <a:ext cx="962526" cy="32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95" name="Google Shape;295;p32"/>
          <p:cNvSpPr/>
          <p:nvPr/>
        </p:nvSpPr>
        <p:spPr>
          <a:xfrm>
            <a:off x="0" y="0"/>
            <a:ext cx="9144000" cy="220200"/>
          </a:xfrm>
          <a:prstGeom prst="rect">
            <a:avLst/>
          </a:prstGeom>
          <a:solidFill>
            <a:srgbClr val="501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2"/>
          <p:cNvSpPr txBox="1"/>
          <p:nvPr/>
        </p:nvSpPr>
        <p:spPr>
          <a:xfrm>
            <a:off x="844850" y="444375"/>
            <a:ext cx="876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IBM Plex Sans Light"/>
                <a:ea typeface="IBM Plex Sans Light"/>
                <a:cs typeface="IBM Plex Sans Light"/>
                <a:sym typeface="IBM Plex Sans Light"/>
              </a:rPr>
              <a:t>AUTONOMIE</a:t>
            </a:r>
            <a:endParaRPr sz="2400"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2"/>
          <p:cNvSpPr txBox="1"/>
          <p:nvPr/>
        </p:nvSpPr>
        <p:spPr>
          <a:xfrm>
            <a:off x="175150" y="390600"/>
            <a:ext cx="10224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IBM Plex Sans Light"/>
                <a:ea typeface="IBM Plex Sans Light"/>
                <a:cs typeface="IBM Plex Sans Light"/>
                <a:sym typeface="IBM Plex Sans Light"/>
              </a:rPr>
              <a:t>0</a:t>
            </a:r>
            <a:r>
              <a:rPr b="1" lang="fr" sz="3000">
                <a:latin typeface="IBM Plex Sans"/>
                <a:ea typeface="IBM Plex Sans"/>
                <a:cs typeface="IBM Plex Sans"/>
                <a:sym typeface="IBM Plex Sans"/>
              </a:rPr>
              <a:t>2.</a:t>
            </a:r>
            <a:endParaRPr b="1" sz="3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98" name="Google Shape;298;p32"/>
          <p:cNvSpPr/>
          <p:nvPr/>
        </p:nvSpPr>
        <p:spPr>
          <a:xfrm>
            <a:off x="301200" y="936625"/>
            <a:ext cx="2027400" cy="42900"/>
          </a:xfrm>
          <a:prstGeom prst="rect">
            <a:avLst/>
          </a:prstGeom>
          <a:solidFill>
            <a:srgbClr val="501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2"/>
          <p:cNvSpPr txBox="1"/>
          <p:nvPr/>
        </p:nvSpPr>
        <p:spPr>
          <a:xfrm>
            <a:off x="434400" y="1204775"/>
            <a:ext cx="4137600" cy="37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latin typeface="IBM Plex Sans"/>
                <a:ea typeface="IBM Plex Sans"/>
                <a:cs typeface="IBM Plex Sans"/>
                <a:sym typeface="IBM Plex Sans"/>
              </a:rPr>
              <a:t>Le principe : </a:t>
            </a:r>
            <a:endParaRPr b="1" sz="12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00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Définir le niveau d’autonomie qui sera donné au talent sur un poste spécifique et au sein de la boîte.</a:t>
            </a:r>
            <a:endParaRPr sz="1200">
              <a:solidFill>
                <a:srgbClr val="000000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12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Comment vous y prendre :</a:t>
            </a:r>
            <a:r>
              <a:rPr b="1" lang="fr" sz="1200"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b="1" sz="12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00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- Définissez la marge de manoeuvre donné à vos talents sur 3 dimensions (</a:t>
            </a:r>
            <a:r>
              <a:rPr b="1" lang="fr" sz="12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les 3T</a:t>
            </a:r>
            <a:r>
              <a:rPr lang="fr" sz="1200">
                <a:solidFill>
                  <a:srgbClr val="000000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)</a:t>
            </a:r>
            <a:endParaRPr sz="1200">
              <a:solidFill>
                <a:srgbClr val="000000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Tâche</a:t>
            </a:r>
            <a:r>
              <a:rPr lang="fr" sz="1200">
                <a:solidFill>
                  <a:srgbClr val="000000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 &gt; le scope des missions peut-il évoluer ?</a:t>
            </a:r>
            <a:endParaRPr sz="1200">
              <a:solidFill>
                <a:srgbClr val="000000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Team</a:t>
            </a:r>
            <a:r>
              <a:rPr lang="fr" sz="1200">
                <a:solidFill>
                  <a:srgbClr val="000000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 &gt; liberté de collaborer avec différentes équipes ?</a:t>
            </a:r>
            <a:endParaRPr sz="1200">
              <a:solidFill>
                <a:srgbClr val="000000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Technique</a:t>
            </a:r>
            <a:r>
              <a:rPr lang="fr" sz="1200">
                <a:solidFill>
                  <a:srgbClr val="000000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 &gt; possibilité de conduire ses tâches à sa manière ?</a:t>
            </a:r>
            <a:endParaRPr sz="1200">
              <a:solidFill>
                <a:srgbClr val="000000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00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- Concrètement, à quel point le talent sera-t-il acteur dans la production et dans la conduite de ses tâches ?</a:t>
            </a:r>
            <a:endParaRPr sz="1200">
              <a:solidFill>
                <a:srgbClr val="000000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12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En entretien :</a:t>
            </a:r>
            <a:endParaRPr b="1" sz="12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00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- Décelez à quel point le degré d’autonomie est un facteur de décision pour le talent au moment de rejoindre votre entreprise.</a:t>
            </a:r>
            <a:endParaRPr sz="1200">
              <a:solidFill>
                <a:srgbClr val="000000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33"/>
          <p:cNvPicPr preferRelativeResize="0"/>
          <p:nvPr/>
        </p:nvPicPr>
        <p:blipFill rotWithShape="1">
          <a:blip r:embed="rId3">
            <a:alphaModFix/>
          </a:blip>
          <a:srcRect b="19739" l="6162" r="6171" t="19654"/>
          <a:stretch/>
        </p:blipFill>
        <p:spPr>
          <a:xfrm>
            <a:off x="7642371" y="4695912"/>
            <a:ext cx="962526" cy="32822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06" name="Google Shape;306;p33"/>
          <p:cNvSpPr/>
          <p:nvPr/>
        </p:nvSpPr>
        <p:spPr>
          <a:xfrm>
            <a:off x="0" y="0"/>
            <a:ext cx="9144000" cy="220200"/>
          </a:xfrm>
          <a:prstGeom prst="rect">
            <a:avLst/>
          </a:prstGeom>
          <a:solidFill>
            <a:srgbClr val="501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3"/>
          <p:cNvSpPr txBox="1"/>
          <p:nvPr/>
        </p:nvSpPr>
        <p:spPr>
          <a:xfrm>
            <a:off x="844850" y="444375"/>
            <a:ext cx="876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IBM Plex Sans Light"/>
                <a:ea typeface="IBM Plex Sans Light"/>
                <a:cs typeface="IBM Plex Sans Light"/>
                <a:sym typeface="IBM Plex Sans Light"/>
              </a:rPr>
              <a:t>AUTONOMIE</a:t>
            </a:r>
            <a:endParaRPr sz="2400"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3"/>
          <p:cNvSpPr txBox="1"/>
          <p:nvPr/>
        </p:nvSpPr>
        <p:spPr>
          <a:xfrm>
            <a:off x="175150" y="390600"/>
            <a:ext cx="10224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IBM Plex Sans Light"/>
                <a:ea typeface="IBM Plex Sans Light"/>
                <a:cs typeface="IBM Plex Sans Light"/>
                <a:sym typeface="IBM Plex Sans Light"/>
              </a:rPr>
              <a:t>0</a:t>
            </a:r>
            <a:r>
              <a:rPr b="1" lang="fr" sz="3000">
                <a:latin typeface="IBM Plex Sans"/>
                <a:ea typeface="IBM Plex Sans"/>
                <a:cs typeface="IBM Plex Sans"/>
                <a:sym typeface="IBM Plex Sans"/>
              </a:rPr>
              <a:t>2.</a:t>
            </a:r>
            <a:endParaRPr b="1" sz="3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09" name="Google Shape;309;p33"/>
          <p:cNvSpPr/>
          <p:nvPr/>
        </p:nvSpPr>
        <p:spPr>
          <a:xfrm>
            <a:off x="301200" y="936625"/>
            <a:ext cx="2027400" cy="42900"/>
          </a:xfrm>
          <a:prstGeom prst="rect">
            <a:avLst/>
          </a:prstGeom>
          <a:solidFill>
            <a:srgbClr val="501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3"/>
          <p:cNvSpPr txBox="1"/>
          <p:nvPr/>
        </p:nvSpPr>
        <p:spPr>
          <a:xfrm>
            <a:off x="175150" y="1204775"/>
            <a:ext cx="8637600" cy="3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454545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Identifiez ici les outils et moyens que vous allez mettre à disposition du talent pour qu’il puisse agir et évoluer en autonomie. </a:t>
            </a:r>
            <a:endParaRPr>
              <a:solidFill>
                <a:srgbClr val="454545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4545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4545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34"/>
          <p:cNvPicPr preferRelativeResize="0"/>
          <p:nvPr/>
        </p:nvPicPr>
        <p:blipFill rotWithShape="1">
          <a:blip r:embed="rId3">
            <a:alphaModFix/>
          </a:blip>
          <a:srcRect b="19739" l="6162" r="6171" t="19654"/>
          <a:stretch/>
        </p:blipFill>
        <p:spPr>
          <a:xfrm>
            <a:off x="7642371" y="4695912"/>
            <a:ext cx="962526" cy="32822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17" name="Google Shape;317;p34"/>
          <p:cNvSpPr/>
          <p:nvPr/>
        </p:nvSpPr>
        <p:spPr>
          <a:xfrm>
            <a:off x="0" y="0"/>
            <a:ext cx="9144000" cy="220200"/>
          </a:xfrm>
          <a:prstGeom prst="rect">
            <a:avLst/>
          </a:prstGeom>
          <a:solidFill>
            <a:srgbClr val="501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4"/>
          <p:cNvSpPr txBox="1"/>
          <p:nvPr/>
        </p:nvSpPr>
        <p:spPr>
          <a:xfrm>
            <a:off x="844850" y="444375"/>
            <a:ext cx="876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IBM Plex Sans Light"/>
                <a:ea typeface="IBM Plex Sans Light"/>
                <a:cs typeface="IBM Plex Sans Light"/>
                <a:sym typeface="IBM Plex Sans Light"/>
              </a:rPr>
              <a:t>SENS</a:t>
            </a:r>
            <a:endParaRPr sz="2400"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4"/>
          <p:cNvSpPr txBox="1"/>
          <p:nvPr/>
        </p:nvSpPr>
        <p:spPr>
          <a:xfrm>
            <a:off x="175150" y="390600"/>
            <a:ext cx="10224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IBM Plex Sans Light"/>
                <a:ea typeface="IBM Plex Sans Light"/>
                <a:cs typeface="IBM Plex Sans Light"/>
                <a:sym typeface="IBM Plex Sans Light"/>
              </a:rPr>
              <a:t>0</a:t>
            </a:r>
            <a:r>
              <a:rPr b="1" lang="fr" sz="3000">
                <a:latin typeface="IBM Plex Sans"/>
                <a:ea typeface="IBM Plex Sans"/>
                <a:cs typeface="IBM Plex Sans"/>
                <a:sym typeface="IBM Plex Sans"/>
              </a:rPr>
              <a:t>3.</a:t>
            </a:r>
            <a:endParaRPr b="1" sz="3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20" name="Google Shape;320;p34"/>
          <p:cNvSpPr/>
          <p:nvPr/>
        </p:nvSpPr>
        <p:spPr>
          <a:xfrm>
            <a:off x="301200" y="936625"/>
            <a:ext cx="2027400" cy="42900"/>
          </a:xfrm>
          <a:prstGeom prst="rect">
            <a:avLst/>
          </a:prstGeom>
          <a:solidFill>
            <a:srgbClr val="501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4"/>
          <p:cNvSpPr txBox="1"/>
          <p:nvPr/>
        </p:nvSpPr>
        <p:spPr>
          <a:xfrm>
            <a:off x="508450" y="1271550"/>
            <a:ext cx="3788700" cy="36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latin typeface="IBM Plex Sans"/>
                <a:ea typeface="IBM Plex Sans"/>
                <a:cs typeface="IBM Plex Sans"/>
                <a:sym typeface="IBM Plex Sans"/>
              </a:rPr>
              <a:t>Le principe : </a:t>
            </a:r>
            <a:endParaRPr b="1" sz="12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00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Définir dans quelle mesure le talent va contribuer à développer la vision de votre entreprise</a:t>
            </a:r>
            <a:endParaRPr sz="1200">
              <a:solidFill>
                <a:srgbClr val="000000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1200">
                <a:latin typeface="IBM Plex Sans"/>
                <a:ea typeface="IBM Plex Sans"/>
                <a:cs typeface="IBM Plex Sans"/>
                <a:sym typeface="IBM Plex Sans"/>
              </a:rPr>
              <a:t>Comment vous y prendre : </a:t>
            </a:r>
            <a:endParaRPr b="1" sz="12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IBM Plex Sans Light"/>
                <a:ea typeface="IBM Plex Sans Light"/>
                <a:cs typeface="IBM Plex Sans Light"/>
                <a:sym typeface="IBM Plex Sans Light"/>
              </a:rPr>
              <a:t>- Il existe plein de manières de trouver du sens.</a:t>
            </a:r>
            <a:endParaRPr sz="1200"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IBM Plex Sans Light"/>
                <a:ea typeface="IBM Plex Sans Light"/>
                <a:cs typeface="IBM Plex Sans Light"/>
                <a:sym typeface="IBM Plex Sans Light"/>
              </a:rPr>
              <a:t>- Notez tous les éléments de votre promesse qui peuvent faire permettre au talent de trouver du sens, au niveau de l’entreprise, du job et du cadre de travail.</a:t>
            </a:r>
            <a:endParaRPr sz="1200"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IBM Plex Sans Light"/>
                <a:ea typeface="IBM Plex Sans Light"/>
                <a:cs typeface="IBM Plex Sans Light"/>
                <a:sym typeface="IBM Plex Sans Light"/>
              </a:rPr>
              <a:t>&gt; éléments de fond (la finalité de l’entreprise et du job)</a:t>
            </a:r>
            <a:endParaRPr sz="1200"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IBM Plex Sans Light"/>
                <a:ea typeface="IBM Plex Sans Light"/>
                <a:cs typeface="IBM Plex Sans Light"/>
                <a:sym typeface="IBM Plex Sans Light"/>
              </a:rPr>
              <a:t>&gt; éléments de forme (le cadre / l’environnement de travail / le format ou le scope d’un job) </a:t>
            </a:r>
            <a:endParaRPr sz="1200"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12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En entretien :</a:t>
            </a:r>
            <a:endParaRPr sz="1200"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IBM Plex Sans Light"/>
                <a:ea typeface="IBM Plex Sans Light"/>
                <a:cs typeface="IBM Plex Sans Light"/>
                <a:sym typeface="IBM Plex Sans Light"/>
              </a:rPr>
              <a:t>N’oubliez pas que cette notion de sens est très subjective : chaque talent va tirer du sens de choses différentes. C’est votre rôle d’identifier précisément ses drivers et aspirations dès le 1er contact.</a:t>
            </a:r>
            <a:endParaRPr sz="12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35"/>
          <p:cNvPicPr preferRelativeResize="0"/>
          <p:nvPr/>
        </p:nvPicPr>
        <p:blipFill rotWithShape="1">
          <a:blip r:embed="rId3">
            <a:alphaModFix/>
          </a:blip>
          <a:srcRect b="19739" l="6162" r="6171" t="19654"/>
          <a:stretch/>
        </p:blipFill>
        <p:spPr>
          <a:xfrm>
            <a:off x="7642371" y="4695912"/>
            <a:ext cx="962526" cy="32822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28" name="Google Shape;328;p35"/>
          <p:cNvSpPr/>
          <p:nvPr/>
        </p:nvSpPr>
        <p:spPr>
          <a:xfrm>
            <a:off x="0" y="0"/>
            <a:ext cx="9144000" cy="220200"/>
          </a:xfrm>
          <a:prstGeom prst="rect">
            <a:avLst/>
          </a:prstGeom>
          <a:solidFill>
            <a:srgbClr val="501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5"/>
          <p:cNvSpPr txBox="1"/>
          <p:nvPr/>
        </p:nvSpPr>
        <p:spPr>
          <a:xfrm>
            <a:off x="844850" y="444375"/>
            <a:ext cx="876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IBM Plex Sans Light"/>
                <a:ea typeface="IBM Plex Sans Light"/>
                <a:cs typeface="IBM Plex Sans Light"/>
                <a:sym typeface="IBM Plex Sans Light"/>
              </a:rPr>
              <a:t>SENS</a:t>
            </a:r>
            <a:endParaRPr sz="2400"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5"/>
          <p:cNvSpPr txBox="1"/>
          <p:nvPr/>
        </p:nvSpPr>
        <p:spPr>
          <a:xfrm>
            <a:off x="175150" y="390600"/>
            <a:ext cx="10224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IBM Plex Sans Light"/>
                <a:ea typeface="IBM Plex Sans Light"/>
                <a:cs typeface="IBM Plex Sans Light"/>
                <a:sym typeface="IBM Plex Sans Light"/>
              </a:rPr>
              <a:t>0</a:t>
            </a:r>
            <a:r>
              <a:rPr b="1" lang="fr" sz="3000">
                <a:latin typeface="IBM Plex Sans"/>
                <a:ea typeface="IBM Plex Sans"/>
                <a:cs typeface="IBM Plex Sans"/>
                <a:sym typeface="IBM Plex Sans"/>
              </a:rPr>
              <a:t>3.</a:t>
            </a:r>
            <a:endParaRPr b="1" sz="3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31" name="Google Shape;331;p35"/>
          <p:cNvSpPr/>
          <p:nvPr/>
        </p:nvSpPr>
        <p:spPr>
          <a:xfrm>
            <a:off x="301200" y="936625"/>
            <a:ext cx="2027400" cy="42900"/>
          </a:xfrm>
          <a:prstGeom prst="rect">
            <a:avLst/>
          </a:prstGeom>
          <a:solidFill>
            <a:srgbClr val="501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5"/>
          <p:cNvSpPr/>
          <p:nvPr/>
        </p:nvSpPr>
        <p:spPr>
          <a:xfrm>
            <a:off x="5572125" y="1204775"/>
            <a:ext cx="3032700" cy="309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5"/>
          <p:cNvSpPr txBox="1"/>
          <p:nvPr/>
        </p:nvSpPr>
        <p:spPr>
          <a:xfrm>
            <a:off x="175150" y="1204775"/>
            <a:ext cx="8637600" cy="3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rgbClr val="454545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Formulez ici les éléments de votre promesse qui peuvent donner du sens à un talent (votre cause, votre approche, votre environnement...)</a:t>
            </a:r>
            <a:endParaRPr>
              <a:solidFill>
                <a:srgbClr val="454545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4545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/>
        </p:nvSpPr>
        <p:spPr>
          <a:xfrm>
            <a:off x="171450" y="361875"/>
            <a:ext cx="70500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2200">
                <a:solidFill>
                  <a:srgbClr val="303030"/>
                </a:solidFill>
                <a:latin typeface="IBM Plex Sans"/>
                <a:ea typeface="IBM Plex Sans"/>
                <a:cs typeface="IBM Plex Sans"/>
                <a:sym typeface="IBM Plex Sans"/>
              </a:rPr>
              <a:t>CONSIGNES DE </a:t>
            </a:r>
            <a:r>
              <a:rPr b="1" lang="fr" sz="2200">
                <a:solidFill>
                  <a:srgbClr val="FDBF08"/>
                </a:solidFill>
                <a:latin typeface="IBM Plex Sans"/>
                <a:ea typeface="IBM Plex Sans"/>
                <a:cs typeface="IBM Plex Sans"/>
                <a:sym typeface="IBM Plex Sans"/>
              </a:rPr>
              <a:t>PRÉPARATION</a:t>
            </a:r>
            <a:endParaRPr sz="1600">
              <a:solidFill>
                <a:srgbClr val="FDBF08"/>
              </a:solidFill>
            </a:endParaRPr>
          </a:p>
        </p:txBody>
      </p:sp>
      <p:cxnSp>
        <p:nvCxnSpPr>
          <p:cNvPr id="75" name="Google Shape;75;p15"/>
          <p:cNvCxnSpPr/>
          <p:nvPr/>
        </p:nvCxnSpPr>
        <p:spPr>
          <a:xfrm>
            <a:off x="247650" y="1089150"/>
            <a:ext cx="3714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b="19739" l="6162" r="6171" t="19654"/>
          <a:stretch/>
        </p:blipFill>
        <p:spPr>
          <a:xfrm>
            <a:off x="8500775" y="133275"/>
            <a:ext cx="527855" cy="1800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/>
          <p:nvPr/>
        </p:nvSpPr>
        <p:spPr>
          <a:xfrm>
            <a:off x="2083215" y="1631350"/>
            <a:ext cx="2391300" cy="3237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5010F2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2083213" y="1170350"/>
            <a:ext cx="23913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IBM Plex Sans"/>
                <a:ea typeface="IBM Plex Sans"/>
                <a:cs typeface="IBM Plex Sans"/>
                <a:sym typeface="IBM Plex Sans"/>
              </a:rPr>
              <a:t>Scorecard</a:t>
            </a:r>
            <a:endParaRPr b="1" sz="18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2186474" y="1724309"/>
            <a:ext cx="2164200" cy="30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200">
                <a:solidFill>
                  <a:srgbClr val="454545"/>
                </a:solidFill>
              </a:rPr>
              <a:t>Prépare la scorecard d’un recrutement sur lequel tu travailles en ce moment ou sur lequel tu vas travailler prochainement.</a:t>
            </a:r>
            <a:endParaRPr sz="1200">
              <a:solidFill>
                <a:srgbClr val="454545"/>
              </a:solidFill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4669488" y="1631350"/>
            <a:ext cx="2391300" cy="3237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5010F2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4772747" y="1724309"/>
            <a:ext cx="2164200" cy="30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200">
                <a:solidFill>
                  <a:srgbClr val="454545"/>
                </a:solidFill>
              </a:rPr>
              <a:t>Prépare les leviers M.A.P à ta disposition pour closer les candidats qui postuleraient sur cette fiche de poste. </a:t>
            </a:r>
            <a:endParaRPr sz="1200">
              <a:solidFill>
                <a:srgbClr val="454545"/>
              </a:solidFill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4659090" y="1170350"/>
            <a:ext cx="23913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IBM Plex Sans"/>
                <a:ea typeface="IBM Plex Sans"/>
                <a:cs typeface="IBM Plex Sans"/>
                <a:sym typeface="IBM Plex Sans"/>
              </a:rPr>
              <a:t>M.A.P</a:t>
            </a:r>
            <a:endParaRPr b="1" sz="18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10F2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/>
        </p:nvSpPr>
        <p:spPr>
          <a:xfrm>
            <a:off x="591025" y="1435900"/>
            <a:ext cx="6553200" cy="18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36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EXERCICE n°1 </a:t>
            </a:r>
            <a:endParaRPr b="1" sz="36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36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LA </a:t>
            </a:r>
            <a:r>
              <a:rPr b="1" lang="fr" sz="3600">
                <a:solidFill>
                  <a:srgbClr val="FDBF08"/>
                </a:solidFill>
                <a:latin typeface="IBM Plex Sans"/>
                <a:ea typeface="IBM Plex Sans"/>
                <a:cs typeface="IBM Plex Sans"/>
                <a:sym typeface="IBM Plex Sans"/>
              </a:rPr>
              <a:t>SCORECARD</a:t>
            </a:r>
            <a:endParaRPr b="1" sz="3600">
              <a:solidFill>
                <a:srgbClr val="FDBF08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88" name="Google Shape;88;p16"/>
          <p:cNvCxnSpPr/>
          <p:nvPr/>
        </p:nvCxnSpPr>
        <p:spPr>
          <a:xfrm>
            <a:off x="781050" y="3222750"/>
            <a:ext cx="3714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8393926" y="473673"/>
            <a:ext cx="1002975" cy="25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10F2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ctrTitle"/>
          </p:nvPr>
        </p:nvSpPr>
        <p:spPr>
          <a:xfrm>
            <a:off x="540300" y="1730550"/>
            <a:ext cx="8520600" cy="20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SCORECARD</a:t>
            </a:r>
            <a:endParaRPr b="1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[Nom Poste]</a:t>
            </a:r>
            <a:endParaRPr sz="3600">
              <a:solidFill>
                <a:srgbClr val="FFFFFF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[Nom entreprise]  </a:t>
            </a:r>
            <a:endParaRPr sz="3000">
              <a:solidFill>
                <a:srgbClr val="FFFFFF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95" name="Google Shape;95;p17"/>
          <p:cNvSpPr txBox="1"/>
          <p:nvPr>
            <p:ph idx="1" type="subTitle"/>
          </p:nvPr>
        </p:nvSpPr>
        <p:spPr>
          <a:xfrm>
            <a:off x="311700" y="40736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363900" y="1630463"/>
            <a:ext cx="6141025" cy="18825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351" y="254825"/>
            <a:ext cx="1252199" cy="31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/>
          <p:nvPr/>
        </p:nvSpPr>
        <p:spPr>
          <a:xfrm>
            <a:off x="834025" y="1392600"/>
            <a:ext cx="6939000" cy="672000"/>
          </a:xfrm>
          <a:prstGeom prst="rect">
            <a:avLst/>
          </a:prstGeom>
          <a:solidFill>
            <a:srgbClr val="501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3">
            <a:alphaModFix/>
          </a:blip>
          <a:srcRect b="19739" l="6162" r="6171" t="19654"/>
          <a:stretch/>
        </p:blipFill>
        <p:spPr>
          <a:xfrm>
            <a:off x="7642371" y="4695912"/>
            <a:ext cx="962526" cy="32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06" name="Google Shape;106;p18"/>
          <p:cNvSpPr/>
          <p:nvPr/>
        </p:nvSpPr>
        <p:spPr>
          <a:xfrm>
            <a:off x="0" y="0"/>
            <a:ext cx="9144000" cy="220200"/>
          </a:xfrm>
          <a:prstGeom prst="rect">
            <a:avLst/>
          </a:prstGeom>
          <a:solidFill>
            <a:srgbClr val="501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251850" y="451800"/>
            <a:ext cx="876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latin typeface="IBM Plex Sans Light"/>
                <a:ea typeface="IBM Plex Sans Light"/>
                <a:cs typeface="IBM Plex Sans Light"/>
                <a:sym typeface="IBM Plex Sans Light"/>
              </a:rPr>
              <a:t>POURQUOI ET COMMENT DÉFINIR UN RÔLE EN 4 ÉTAPES</a:t>
            </a:r>
            <a:r>
              <a:rPr b="1" lang="fr" sz="2400">
                <a:solidFill>
                  <a:srgbClr val="434343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b="1" sz="2400">
              <a:solidFill>
                <a:srgbClr val="43434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8"/>
          <p:cNvSpPr/>
          <p:nvPr/>
        </p:nvSpPr>
        <p:spPr>
          <a:xfrm>
            <a:off x="759675" y="1229400"/>
            <a:ext cx="6939000" cy="724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8"/>
          <p:cNvSpPr txBox="1"/>
          <p:nvPr/>
        </p:nvSpPr>
        <p:spPr>
          <a:xfrm>
            <a:off x="759675" y="1240200"/>
            <a:ext cx="68826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303030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La scorecard c’est la </a:t>
            </a:r>
            <a:r>
              <a:rPr b="1" lang="fr" sz="1200">
                <a:solidFill>
                  <a:srgbClr val="303030"/>
                </a:solidFill>
                <a:latin typeface="IBM Plex Sans"/>
                <a:ea typeface="IBM Plex Sans"/>
                <a:cs typeface="IBM Plex Sans"/>
                <a:sym typeface="IBM Plex Sans"/>
              </a:rPr>
              <a:t>première étape</a:t>
            </a:r>
            <a:r>
              <a:rPr lang="fr" sz="1200">
                <a:solidFill>
                  <a:srgbClr val="303030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 de la méthode elinoï. Cet exercice préliminaire indispensable vous permet de </a:t>
            </a:r>
            <a:r>
              <a:rPr b="1" lang="fr" sz="1200">
                <a:solidFill>
                  <a:srgbClr val="303030"/>
                </a:solidFill>
                <a:latin typeface="IBM Plex Sans"/>
                <a:ea typeface="IBM Plex Sans"/>
                <a:cs typeface="IBM Plex Sans"/>
                <a:sym typeface="IBM Plex Sans"/>
              </a:rPr>
              <a:t>dessiner un portrait clair et précis </a:t>
            </a:r>
            <a:r>
              <a:rPr lang="fr" sz="1200">
                <a:solidFill>
                  <a:srgbClr val="303030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de ce que la personne doit accomplir, et donc du profil que vous recherchez.</a:t>
            </a:r>
            <a:r>
              <a:rPr lang="fr" sz="1200">
                <a:solidFill>
                  <a:srgbClr val="303030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279400" y="2541900"/>
            <a:ext cx="10224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IBM Plex Sans Light"/>
                <a:ea typeface="IBM Plex Sans Light"/>
                <a:cs typeface="IBM Plex Sans Light"/>
                <a:sym typeface="IBM Plex Sans Light"/>
              </a:rPr>
              <a:t>0</a:t>
            </a:r>
            <a:r>
              <a:rPr b="1" lang="fr" sz="3000">
                <a:latin typeface="IBM Plex Sans"/>
                <a:ea typeface="IBM Plex Sans"/>
                <a:cs typeface="IBM Plex Sans"/>
                <a:sym typeface="IBM Plex Sans"/>
              </a:rPr>
              <a:t>1.</a:t>
            </a:r>
            <a:endParaRPr b="1" sz="3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2260600" y="2541900"/>
            <a:ext cx="10224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IBM Plex Sans Light"/>
                <a:ea typeface="IBM Plex Sans Light"/>
                <a:cs typeface="IBM Plex Sans Light"/>
                <a:sym typeface="IBM Plex Sans Light"/>
              </a:rPr>
              <a:t>0</a:t>
            </a:r>
            <a:r>
              <a:rPr b="1" lang="fr" sz="3000">
                <a:latin typeface="IBM Plex Sans"/>
                <a:ea typeface="IBM Plex Sans"/>
                <a:cs typeface="IBM Plex Sans"/>
                <a:sym typeface="IBM Plex Sans"/>
              </a:rPr>
              <a:t>2.</a:t>
            </a:r>
            <a:endParaRPr b="1" sz="3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4546600" y="2541900"/>
            <a:ext cx="10224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IBM Plex Sans Light"/>
                <a:ea typeface="IBM Plex Sans Light"/>
                <a:cs typeface="IBM Plex Sans Light"/>
                <a:sym typeface="IBM Plex Sans Light"/>
              </a:rPr>
              <a:t>0</a:t>
            </a:r>
            <a:r>
              <a:rPr b="1" lang="fr" sz="3000">
                <a:latin typeface="IBM Plex Sans"/>
                <a:ea typeface="IBM Plex Sans"/>
                <a:cs typeface="IBM Plex Sans"/>
                <a:sym typeface="IBM Plex Sans"/>
              </a:rPr>
              <a:t>3.</a:t>
            </a:r>
            <a:endParaRPr b="1" sz="3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6375875" y="2541900"/>
            <a:ext cx="10224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IBM Plex Sans Light"/>
                <a:ea typeface="IBM Plex Sans Light"/>
                <a:cs typeface="IBM Plex Sans Light"/>
                <a:sym typeface="IBM Plex Sans Light"/>
              </a:rPr>
              <a:t>0</a:t>
            </a:r>
            <a:r>
              <a:rPr b="1" lang="fr" sz="3000">
                <a:latin typeface="IBM Plex Sans"/>
                <a:ea typeface="IBM Plex Sans"/>
                <a:cs typeface="IBM Plex Sans"/>
                <a:sym typeface="IBM Plex Sans"/>
              </a:rPr>
              <a:t>4.</a:t>
            </a:r>
            <a:endParaRPr b="1" sz="3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14" name="Google Shape;114;p18"/>
          <p:cNvSpPr/>
          <p:nvPr/>
        </p:nvSpPr>
        <p:spPr>
          <a:xfrm>
            <a:off x="496250" y="3298950"/>
            <a:ext cx="1691400" cy="11700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"/>
          <p:cNvSpPr/>
          <p:nvPr/>
        </p:nvSpPr>
        <p:spPr>
          <a:xfrm>
            <a:off x="395075" y="3198150"/>
            <a:ext cx="1691400" cy="117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4545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2517425" y="3298950"/>
            <a:ext cx="1691400" cy="11700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/>
          <p:nvPr/>
        </p:nvSpPr>
        <p:spPr>
          <a:xfrm>
            <a:off x="2416250" y="3198150"/>
            <a:ext cx="1691400" cy="117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4545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4561175" y="3298950"/>
            <a:ext cx="1691400" cy="11700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4460000" y="3198150"/>
            <a:ext cx="1691400" cy="117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4545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8"/>
          <p:cNvSpPr/>
          <p:nvPr/>
        </p:nvSpPr>
        <p:spPr>
          <a:xfrm>
            <a:off x="6618575" y="3298950"/>
            <a:ext cx="1691400" cy="11700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6517400" y="3198150"/>
            <a:ext cx="1691400" cy="117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4545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8"/>
          <p:cNvSpPr txBox="1"/>
          <p:nvPr/>
        </p:nvSpPr>
        <p:spPr>
          <a:xfrm>
            <a:off x="638375" y="3608850"/>
            <a:ext cx="12048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IBM Plex Sans"/>
                <a:ea typeface="IBM Plex Sans"/>
                <a:cs typeface="IBM Plex Sans"/>
                <a:sym typeface="IBM Plex Sans"/>
              </a:rPr>
              <a:t>MISSIONS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2669825" y="3608850"/>
            <a:ext cx="13833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IBM Plex Sans"/>
                <a:ea typeface="IBM Plex Sans"/>
                <a:cs typeface="IBM Plex Sans"/>
                <a:sym typeface="IBM Plex Sans"/>
              </a:rPr>
              <a:t>RÉSULTATS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4564850" y="3608850"/>
            <a:ext cx="16914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IBM Plex Sans"/>
                <a:ea typeface="IBM Plex Sans"/>
                <a:cs typeface="IBM Plex Sans"/>
                <a:sym typeface="IBM Plex Sans"/>
              </a:rPr>
              <a:t>COMPÉTENCES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6593600" y="3608850"/>
            <a:ext cx="16914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IBM Plex Sans"/>
                <a:ea typeface="IBM Plex Sans"/>
                <a:cs typeface="IBM Plex Sans"/>
                <a:sym typeface="IBM Plex Sans"/>
              </a:rPr>
              <a:t>PERSPECTIVES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/>
          <p:cNvPicPr preferRelativeResize="0"/>
          <p:nvPr/>
        </p:nvPicPr>
        <p:blipFill rotWithShape="1">
          <a:blip r:embed="rId3">
            <a:alphaModFix/>
          </a:blip>
          <a:srcRect b="19739" l="6162" r="6171" t="19654"/>
          <a:stretch/>
        </p:blipFill>
        <p:spPr>
          <a:xfrm>
            <a:off x="7642371" y="4695912"/>
            <a:ext cx="962526" cy="32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32" name="Google Shape;132;p19"/>
          <p:cNvSpPr/>
          <p:nvPr/>
        </p:nvSpPr>
        <p:spPr>
          <a:xfrm>
            <a:off x="0" y="0"/>
            <a:ext cx="9144000" cy="220200"/>
          </a:xfrm>
          <a:prstGeom prst="rect">
            <a:avLst/>
          </a:prstGeom>
          <a:solidFill>
            <a:srgbClr val="501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9"/>
          <p:cNvSpPr txBox="1"/>
          <p:nvPr/>
        </p:nvSpPr>
        <p:spPr>
          <a:xfrm>
            <a:off x="844850" y="444375"/>
            <a:ext cx="876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IBM Plex Sans Light"/>
                <a:ea typeface="IBM Plex Sans Light"/>
                <a:cs typeface="IBM Plex Sans Light"/>
                <a:sym typeface="IBM Plex Sans Light"/>
              </a:rPr>
              <a:t>MISSIONS</a:t>
            </a:r>
            <a:endParaRPr sz="2400"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9"/>
          <p:cNvSpPr txBox="1"/>
          <p:nvPr/>
        </p:nvSpPr>
        <p:spPr>
          <a:xfrm>
            <a:off x="175150" y="390600"/>
            <a:ext cx="10224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IBM Plex Sans Light"/>
                <a:ea typeface="IBM Plex Sans Light"/>
                <a:cs typeface="IBM Plex Sans Light"/>
                <a:sym typeface="IBM Plex Sans Light"/>
              </a:rPr>
              <a:t>0</a:t>
            </a:r>
            <a:r>
              <a:rPr b="1" lang="fr" sz="3000">
                <a:latin typeface="IBM Plex Sans"/>
                <a:ea typeface="IBM Plex Sans"/>
                <a:cs typeface="IBM Plex Sans"/>
                <a:sym typeface="IBM Plex Sans"/>
              </a:rPr>
              <a:t>1.</a:t>
            </a:r>
            <a:endParaRPr b="1" sz="3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301200" y="936625"/>
            <a:ext cx="2027400" cy="42900"/>
          </a:xfrm>
          <a:prstGeom prst="rect">
            <a:avLst/>
          </a:prstGeom>
          <a:solidFill>
            <a:srgbClr val="501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9"/>
          <p:cNvSpPr txBox="1"/>
          <p:nvPr/>
        </p:nvSpPr>
        <p:spPr>
          <a:xfrm>
            <a:off x="175150" y="1204775"/>
            <a:ext cx="20853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IBM Plex Sans Light"/>
                <a:ea typeface="IBM Plex Sans Light"/>
                <a:cs typeface="IBM Plex Sans Light"/>
                <a:sym typeface="IBM Plex Sans Light"/>
              </a:rPr>
              <a:t>Les règles du jeu </a:t>
            </a:r>
            <a:endParaRPr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5572125" y="1204775"/>
            <a:ext cx="3032700" cy="309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9"/>
          <p:cNvSpPr txBox="1"/>
          <p:nvPr/>
        </p:nvSpPr>
        <p:spPr>
          <a:xfrm>
            <a:off x="243275" y="1633425"/>
            <a:ext cx="4270800" cy="11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IBM Plex Sans"/>
                <a:ea typeface="IBM Plex Sans"/>
                <a:cs typeface="IBM Plex Sans"/>
                <a:sym typeface="IBM Plex Sans"/>
              </a:rPr>
              <a:t>Le principe</a:t>
            </a:r>
            <a:r>
              <a:rPr lang="fr">
                <a:latin typeface="IBM Plex Sans Light"/>
                <a:ea typeface="IBM Plex Sans Light"/>
                <a:cs typeface="IBM Plex Sans Light"/>
                <a:sym typeface="IBM Plex Sans Light"/>
              </a:rPr>
              <a:t> : </a:t>
            </a:r>
            <a:endParaRPr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300">
                <a:latin typeface="IBM Plex Sans Light"/>
                <a:ea typeface="IBM Plex Sans Light"/>
                <a:cs typeface="IBM Plex Sans Light"/>
                <a:sym typeface="IBM Plex Sans Light"/>
              </a:rPr>
              <a:t>Définir précisément la raison d’être du job. Et oui, une mission est rarement généraliste. Bien la définir c’est donc essentiel pour trouver un bon spécialiste. </a:t>
            </a:r>
            <a:endParaRPr sz="1300">
              <a:solidFill>
                <a:srgbClr val="43434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243275" y="2840363"/>
            <a:ext cx="4270800" cy="11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IBM Plex Sans"/>
                <a:ea typeface="IBM Plex Sans"/>
                <a:cs typeface="IBM Plex Sans"/>
                <a:sym typeface="IBM Plex Sans"/>
              </a:rPr>
              <a:t>Comment vous y prendre </a:t>
            </a:r>
            <a:r>
              <a:rPr lang="fr">
                <a:latin typeface="IBM Plex Sans Light"/>
                <a:ea typeface="IBM Plex Sans Light"/>
                <a:cs typeface="IBM Plex Sans Light"/>
                <a:sym typeface="IBM Plex Sans Light"/>
              </a:rPr>
              <a:t>: </a:t>
            </a:r>
            <a:endParaRPr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IBM Plex Sans Light"/>
                <a:ea typeface="IBM Plex Sans Light"/>
                <a:cs typeface="IBM Plex Sans Light"/>
                <a:sym typeface="IBM Plex Sans Light"/>
              </a:rPr>
              <a:t>Rédigez une phrase claire et concise, compréhensible par tous (candidats, collègues, etc) pour décrire la mission.</a:t>
            </a:r>
            <a:br>
              <a:rPr lang="fr" sz="1800">
                <a:solidFill>
                  <a:srgbClr val="434343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endParaRPr sz="1800">
              <a:solidFill>
                <a:srgbClr val="43434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301200" y="4047300"/>
            <a:ext cx="44367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fr" sz="1100">
                <a:solidFill>
                  <a:srgbClr val="434343"/>
                </a:solidFill>
                <a:latin typeface="IBM Plex Sans"/>
                <a:ea typeface="IBM Plex Sans"/>
                <a:cs typeface="IBM Plex Sans"/>
                <a:sym typeface="IBM Plex Sans"/>
              </a:rPr>
              <a:t>Ex : mettre en place une stratégie d’acquisition pour doubler le nombre de clients grands comptes d’ici 1 an et créer une équipe de chasseurs.</a:t>
            </a:r>
            <a:endParaRPr i="1" sz="1100">
              <a:solidFill>
                <a:srgbClr val="43434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0"/>
          <p:cNvPicPr preferRelativeResize="0"/>
          <p:nvPr/>
        </p:nvPicPr>
        <p:blipFill rotWithShape="1">
          <a:blip r:embed="rId3">
            <a:alphaModFix/>
          </a:blip>
          <a:srcRect b="19739" l="6162" r="6171" t="19654"/>
          <a:stretch/>
        </p:blipFill>
        <p:spPr>
          <a:xfrm>
            <a:off x="7642371" y="4695912"/>
            <a:ext cx="962526" cy="32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47" name="Google Shape;147;p20"/>
          <p:cNvSpPr/>
          <p:nvPr/>
        </p:nvSpPr>
        <p:spPr>
          <a:xfrm>
            <a:off x="0" y="0"/>
            <a:ext cx="9144000" cy="220200"/>
          </a:xfrm>
          <a:prstGeom prst="rect">
            <a:avLst/>
          </a:prstGeom>
          <a:solidFill>
            <a:srgbClr val="501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0"/>
          <p:cNvSpPr txBox="1"/>
          <p:nvPr/>
        </p:nvSpPr>
        <p:spPr>
          <a:xfrm>
            <a:off x="844850" y="444375"/>
            <a:ext cx="876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IBM Plex Sans Light"/>
                <a:ea typeface="IBM Plex Sans Light"/>
                <a:cs typeface="IBM Plex Sans Light"/>
                <a:sym typeface="IBM Plex Sans Light"/>
              </a:rPr>
              <a:t>MISSIONS</a:t>
            </a:r>
            <a:endParaRPr sz="2400"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0"/>
          <p:cNvSpPr txBox="1"/>
          <p:nvPr/>
        </p:nvSpPr>
        <p:spPr>
          <a:xfrm>
            <a:off x="175150" y="390600"/>
            <a:ext cx="10224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IBM Plex Sans Light"/>
                <a:ea typeface="IBM Plex Sans Light"/>
                <a:cs typeface="IBM Plex Sans Light"/>
                <a:sym typeface="IBM Plex Sans Light"/>
              </a:rPr>
              <a:t>0</a:t>
            </a:r>
            <a:r>
              <a:rPr b="1" lang="fr" sz="3000">
                <a:latin typeface="IBM Plex Sans"/>
                <a:ea typeface="IBM Plex Sans"/>
                <a:cs typeface="IBM Plex Sans"/>
                <a:sym typeface="IBM Plex Sans"/>
              </a:rPr>
              <a:t>1.</a:t>
            </a:r>
            <a:endParaRPr b="1" sz="3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301200" y="936625"/>
            <a:ext cx="2027400" cy="42900"/>
          </a:xfrm>
          <a:prstGeom prst="rect">
            <a:avLst/>
          </a:prstGeom>
          <a:solidFill>
            <a:srgbClr val="501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0"/>
          <p:cNvSpPr txBox="1"/>
          <p:nvPr/>
        </p:nvSpPr>
        <p:spPr>
          <a:xfrm>
            <a:off x="175150" y="1204775"/>
            <a:ext cx="8637600" cy="3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rgbClr val="454545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Écrivez votre phrase de mission juste ici.</a:t>
            </a:r>
            <a:endParaRPr>
              <a:solidFill>
                <a:srgbClr val="454545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4545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1"/>
          <p:cNvPicPr preferRelativeResize="0"/>
          <p:nvPr/>
        </p:nvPicPr>
        <p:blipFill rotWithShape="1">
          <a:blip r:embed="rId3">
            <a:alphaModFix/>
          </a:blip>
          <a:srcRect b="19739" l="6162" r="6171" t="19654"/>
          <a:stretch/>
        </p:blipFill>
        <p:spPr>
          <a:xfrm>
            <a:off x="7642371" y="4695912"/>
            <a:ext cx="962526" cy="32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58" name="Google Shape;158;p21"/>
          <p:cNvSpPr/>
          <p:nvPr/>
        </p:nvSpPr>
        <p:spPr>
          <a:xfrm>
            <a:off x="0" y="0"/>
            <a:ext cx="9144000" cy="220200"/>
          </a:xfrm>
          <a:prstGeom prst="rect">
            <a:avLst/>
          </a:prstGeom>
          <a:solidFill>
            <a:srgbClr val="501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1"/>
          <p:cNvSpPr txBox="1"/>
          <p:nvPr/>
        </p:nvSpPr>
        <p:spPr>
          <a:xfrm>
            <a:off x="844850" y="444375"/>
            <a:ext cx="876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IBM Plex Sans Light"/>
                <a:ea typeface="IBM Plex Sans Light"/>
                <a:cs typeface="IBM Plex Sans Light"/>
                <a:sym typeface="IBM Plex Sans Light"/>
              </a:rPr>
              <a:t>RÉSULTATS</a:t>
            </a:r>
            <a:endParaRPr sz="2400"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1"/>
          <p:cNvSpPr txBox="1"/>
          <p:nvPr/>
        </p:nvSpPr>
        <p:spPr>
          <a:xfrm>
            <a:off x="175150" y="390600"/>
            <a:ext cx="10224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IBM Plex Sans Light"/>
                <a:ea typeface="IBM Plex Sans Light"/>
                <a:cs typeface="IBM Plex Sans Light"/>
                <a:sym typeface="IBM Plex Sans Light"/>
              </a:rPr>
              <a:t>0</a:t>
            </a:r>
            <a:r>
              <a:rPr b="1" lang="fr" sz="3000">
                <a:latin typeface="IBM Plex Sans"/>
                <a:ea typeface="IBM Plex Sans"/>
                <a:cs typeface="IBM Plex Sans"/>
                <a:sym typeface="IBM Plex Sans"/>
              </a:rPr>
              <a:t>2.</a:t>
            </a:r>
            <a:endParaRPr b="1" sz="3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61" name="Google Shape;161;p21"/>
          <p:cNvSpPr/>
          <p:nvPr/>
        </p:nvSpPr>
        <p:spPr>
          <a:xfrm>
            <a:off x="301200" y="936625"/>
            <a:ext cx="2027400" cy="42900"/>
          </a:xfrm>
          <a:prstGeom prst="rect">
            <a:avLst/>
          </a:prstGeom>
          <a:solidFill>
            <a:srgbClr val="501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1"/>
          <p:cNvSpPr txBox="1"/>
          <p:nvPr/>
        </p:nvSpPr>
        <p:spPr>
          <a:xfrm>
            <a:off x="175150" y="1204775"/>
            <a:ext cx="20853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IBM Plex Sans Light"/>
                <a:ea typeface="IBM Plex Sans Light"/>
                <a:cs typeface="IBM Plex Sans Light"/>
                <a:sym typeface="IBM Plex Sans Light"/>
              </a:rPr>
              <a:t>Les règles du jeu </a:t>
            </a:r>
            <a:endParaRPr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243275" y="1633425"/>
            <a:ext cx="42708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IBM Plex Sans"/>
                <a:ea typeface="IBM Plex Sans"/>
                <a:cs typeface="IBM Plex Sans"/>
                <a:sym typeface="IBM Plex Sans"/>
              </a:rPr>
              <a:t>Le principe</a:t>
            </a:r>
            <a:r>
              <a:rPr lang="fr">
                <a:latin typeface="IBM Plex Sans Light"/>
                <a:ea typeface="IBM Plex Sans Light"/>
                <a:cs typeface="IBM Plex Sans Light"/>
                <a:sym typeface="IBM Plex Sans Light"/>
              </a:rPr>
              <a:t> : </a:t>
            </a:r>
            <a:endParaRPr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IBM Plex Sans Light"/>
                <a:ea typeface="IBM Plex Sans Light"/>
                <a:cs typeface="IBM Plex Sans Light"/>
                <a:sym typeface="IBM Plex Sans Light"/>
              </a:rPr>
              <a:t>Décrire les résultats attendus par la personne recrutée à moyen et long termes (6 mois, 12 mois, 2 ans)</a:t>
            </a:r>
            <a:r>
              <a:rPr lang="fr" sz="1300">
                <a:solidFill>
                  <a:srgbClr val="434343"/>
                </a:solidFill>
                <a:latin typeface="IBM Plex Sans"/>
                <a:ea typeface="IBM Plex Sans"/>
                <a:cs typeface="IBM Plex Sans"/>
                <a:sym typeface="IBM Plex Sans"/>
              </a:rPr>
              <a:t>.</a:t>
            </a:r>
            <a:endParaRPr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243275" y="2611763"/>
            <a:ext cx="4270800" cy="11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IBM Plex Sans"/>
                <a:ea typeface="IBM Plex Sans"/>
                <a:cs typeface="IBM Plex Sans"/>
                <a:sym typeface="IBM Plex Sans"/>
              </a:rPr>
              <a:t>Comment vous y prendre </a:t>
            </a:r>
            <a:r>
              <a:rPr lang="fr">
                <a:latin typeface="IBM Plex Sans Light"/>
                <a:ea typeface="IBM Plex Sans Light"/>
                <a:cs typeface="IBM Plex Sans Light"/>
                <a:sym typeface="IBM Plex Sans Light"/>
              </a:rPr>
              <a:t>: </a:t>
            </a:r>
            <a:endParaRPr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IBM Plex Sans Light"/>
                <a:ea typeface="IBM Plex Sans Light"/>
                <a:cs typeface="IBM Plex Sans Light"/>
                <a:sym typeface="IBM Plex Sans Light"/>
              </a:rPr>
              <a:t>Listez entre 3 et 8 résultats chiffrés attendus, par ordre d’importance.</a:t>
            </a:r>
            <a:br>
              <a:rPr lang="fr" sz="1300">
                <a:solidFill>
                  <a:srgbClr val="434343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endParaRPr sz="1300">
              <a:solidFill>
                <a:srgbClr val="43434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301200" y="3349475"/>
            <a:ext cx="44367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100">
                <a:solidFill>
                  <a:srgbClr val="434343"/>
                </a:solidFill>
                <a:latin typeface="IBM Plex Sans"/>
                <a:ea typeface="IBM Plex Sans"/>
                <a:cs typeface="IBM Plex Sans"/>
                <a:sym typeface="IBM Plex Sans"/>
              </a:rPr>
              <a:t>Ex : </a:t>
            </a:r>
            <a:endParaRPr i="1" sz="1100">
              <a:solidFill>
                <a:srgbClr val="43434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IBM Plex Sans"/>
              <a:buChar char="❏"/>
            </a:pPr>
            <a:r>
              <a:rPr i="1" lang="fr" sz="1100">
                <a:solidFill>
                  <a:srgbClr val="434343"/>
                </a:solidFill>
                <a:latin typeface="IBM Plex Sans"/>
                <a:ea typeface="IBM Plex Sans"/>
                <a:cs typeface="IBM Plex Sans"/>
                <a:sym typeface="IBM Plex Sans"/>
              </a:rPr>
              <a:t>Atteindre 2 millions de CA d’ici 1 an.</a:t>
            </a:r>
            <a:endParaRPr i="1" sz="1100">
              <a:solidFill>
                <a:srgbClr val="43434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IBM Plex Sans"/>
              <a:buChar char="❏"/>
            </a:pPr>
            <a:r>
              <a:rPr i="1" lang="fr" sz="1100">
                <a:solidFill>
                  <a:srgbClr val="434343"/>
                </a:solidFill>
                <a:latin typeface="IBM Plex Sans"/>
                <a:ea typeface="IBM Plex Sans"/>
                <a:cs typeface="IBM Plex Sans"/>
                <a:sym typeface="IBM Plex Sans"/>
              </a:rPr>
              <a:t>Faire passer le nombre de clients grands comptes à 60% du CA généré.</a:t>
            </a:r>
            <a:endParaRPr i="1" sz="1100">
              <a:solidFill>
                <a:srgbClr val="43434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IBM Plex Sans"/>
              <a:buChar char="❏"/>
            </a:pPr>
            <a:r>
              <a:rPr i="1" lang="fr" sz="1100">
                <a:solidFill>
                  <a:srgbClr val="434343"/>
                </a:solidFill>
                <a:latin typeface="IBM Plex Sans"/>
                <a:ea typeface="IBM Plex Sans"/>
                <a:cs typeface="IBM Plex Sans"/>
                <a:sym typeface="IBM Plex Sans"/>
              </a:rPr>
              <a:t>Générer des prévisions de vente précises à X%.</a:t>
            </a:r>
            <a:endParaRPr i="1" sz="1100">
              <a:solidFill>
                <a:srgbClr val="43434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IBM Plex Sans"/>
              <a:buChar char="❏"/>
            </a:pPr>
            <a:r>
              <a:rPr i="1" lang="fr" sz="1100">
                <a:solidFill>
                  <a:srgbClr val="434343"/>
                </a:solidFill>
                <a:latin typeface="IBM Plex Sans"/>
                <a:ea typeface="IBM Plex Sans"/>
                <a:cs typeface="IBM Plex Sans"/>
                <a:sym typeface="IBM Plex Sans"/>
              </a:rPr>
              <a:t>Mettre en place un programme d’onboarding optimisé pour chaque nouvel arrivant dans l’équipe.</a:t>
            </a:r>
            <a:endParaRPr i="1" sz="1100">
              <a:solidFill>
                <a:srgbClr val="43434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