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IBM Plex Sans"/>
      <p:regular r:id="rId14"/>
      <p:bold r:id="rId15"/>
      <p:italic r:id="rId16"/>
      <p:boldItalic r:id="rId17"/>
    </p:embeddedFont>
    <p:embeddedFont>
      <p:font typeface="IBM Plex Sans Ligh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A41652F-83AD-42C8-BF35-D60134377C06}">
  <a:tblStyle styleId="{1A41652F-83AD-42C8-BF35-D60134377C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IBMPlexSansLight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IBMPlexSansLight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IBMPlexSans-bold.fntdata"/><Relationship Id="rId14" Type="http://schemas.openxmlformats.org/officeDocument/2006/relationships/font" Target="fonts/IBMPlexSans-regular.fntdata"/><Relationship Id="rId17" Type="http://schemas.openxmlformats.org/officeDocument/2006/relationships/font" Target="fonts/IBMPlexSans-boldItalic.fntdata"/><Relationship Id="rId16" Type="http://schemas.openxmlformats.org/officeDocument/2006/relationships/font" Target="fonts/IBMPlexSans-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IBMPlexSansLight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IBMPlexSansLight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75c897f72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75c897f72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a75c897f72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a75c897f72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le script 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peur. citation 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Prendre une décision dans le cadre professionnel c’est très angoissant : nous préférons déléguer ou partager.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abus d’ego &amp; de politique.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Les mots sont jetés. Oui, certaines personnes font partie d’un recrutement uniquement à ce titre là.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manque de compétence. </a:t>
            </a: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Vous &amp; votre entreprise ne maîtrisez pas le métier du candidat. 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a75c897f72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a75c897f72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le script 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peur. citation 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Prendre une décision dans le cadre professionnel c’est très angoissant : nous préférons déléguer ou partager.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abus d’ego &amp; de politique.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Les mots sont jetés. Oui, certaines personnes font partie d’un recrutement uniquement à ce titre là.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manque de compétence. </a:t>
            </a: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Vous &amp; votre entreprise ne maîtrisez pas le métier du candidat. 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75c897f72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75c897f72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le script 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peur. citation 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Prendre une décision dans le cadre professionnel c’est très angoissant : nous préférons déléguer ou partager.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abus d’ego &amp; de politique.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Les mots sont jetés. Oui, certaines personnes font partie d’un recrutement uniquement à ce titre là.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manque de compétence. </a:t>
            </a: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Vous &amp; votre entreprise ne maîtrisez pas le métier du candidat. 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a75c897f72_0_2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a75c897f72_0_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le script 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peur. citation 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Prendre une décision dans le cadre professionnel c’est très angoissant : nous préférons déléguer ou partager.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abus d’ego &amp; de politique.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Les mots sont jetés. Oui, certaines personnes font partie d’un recrutement uniquement à ce titre là.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manque de compétence. </a:t>
            </a: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Vous &amp; votre entreprise ne maîtrisez pas le métier du candidat. 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75c897f72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a75c897f72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le script 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peur. citation 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Prendre une décision dans le cadre professionnel c’est très angoissant : nous préférons déléguer ou partager.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abus d’ego &amp; de politique.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Les mots sont jetés. Oui, certaines personnes font partie d’un recrutement uniquement à ce titre là.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manque de compétence. </a:t>
            </a: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Vous &amp; votre entreprise ne maîtrisez pas le métier du candidat. 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a75c897f72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a75c897f72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le script 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peur. citation 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Prendre une décision dans le cadre professionnel c’est très angoissant : nous préférons déléguer ou partager.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abus d’ego &amp; de politique.</a:t>
            </a:r>
            <a:endParaRPr b="1" sz="1200">
              <a:solidFill>
                <a:schemeClr val="dk1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Les mots sont jetés. Oui, certaines personnes font partie d’un recrutement uniquement à ce titre là.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rPr>
              <a:t>Par manque de compétence. </a:t>
            </a:r>
            <a:r>
              <a:rPr lang="fr" sz="120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Vous &amp; votre entreprise ne maîtrisez pas le métier du candidat. </a:t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010F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91025" y="1435900"/>
            <a:ext cx="6553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3600">
                <a:solidFill>
                  <a:srgbClr val="FFFFFF"/>
                </a:solidFill>
                <a:latin typeface="IBM Plex Sans"/>
                <a:ea typeface="IBM Plex Sans"/>
                <a:cs typeface="IBM Plex Sans"/>
                <a:sym typeface="IBM Plex Sans"/>
              </a:rPr>
              <a:t>DATA &amp; OPS FOR HR</a:t>
            </a:r>
            <a:endParaRPr b="1" sz="3600">
              <a:solidFill>
                <a:srgbClr val="FFFFFF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3600">
                <a:solidFill>
                  <a:srgbClr val="FFFFFF"/>
                </a:solidFill>
                <a:latin typeface="IBM Plex Sans"/>
                <a:ea typeface="IBM Plex Sans"/>
                <a:cs typeface="IBM Plex Sans"/>
                <a:sym typeface="IBM Plex Sans"/>
              </a:rPr>
              <a:t>ATELIER </a:t>
            </a:r>
            <a:r>
              <a:rPr b="1" lang="fr" sz="36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PRATIQUE</a:t>
            </a:r>
            <a:endParaRPr b="1" sz="3600">
              <a:solidFill>
                <a:srgbClr val="FDBF08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cxnSp>
        <p:nvCxnSpPr>
          <p:cNvPr id="55" name="Google Shape;55;p13"/>
          <p:cNvCxnSpPr/>
          <p:nvPr/>
        </p:nvCxnSpPr>
        <p:spPr>
          <a:xfrm>
            <a:off x="781050" y="39085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8393926" y="473673"/>
            <a:ext cx="1002975" cy="25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171450" y="361875"/>
            <a:ext cx="7050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DÉROULÉ</a:t>
            </a: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DE </a:t>
            </a:r>
            <a:r>
              <a:rPr b="1" lang="fr" sz="22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L’ATELIER</a:t>
            </a:r>
            <a:endParaRPr sz="1600">
              <a:solidFill>
                <a:srgbClr val="FDBF08"/>
              </a:solidFill>
            </a:endParaRPr>
          </a:p>
        </p:txBody>
      </p:sp>
      <p:cxnSp>
        <p:nvCxnSpPr>
          <p:cNvPr id="62" name="Google Shape;62;p14"/>
          <p:cNvCxnSpPr/>
          <p:nvPr/>
        </p:nvCxnSpPr>
        <p:spPr>
          <a:xfrm>
            <a:off x="247650" y="10891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 b="19739" l="6162" r="6171" t="19654"/>
          <a:stretch/>
        </p:blipFill>
        <p:spPr>
          <a:xfrm>
            <a:off x="8500775" y="133275"/>
            <a:ext cx="527855" cy="18000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/>
          <p:nvPr/>
        </p:nvSpPr>
        <p:spPr>
          <a:xfrm>
            <a:off x="747078" y="1670075"/>
            <a:ext cx="23913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747075" y="1209075"/>
            <a:ext cx="23913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>
                <a:latin typeface="IBM Plex Sans"/>
                <a:ea typeface="IBM Plex Sans"/>
                <a:cs typeface="IBM Plex Sans"/>
                <a:sym typeface="IBM Plex Sans"/>
              </a:rPr>
              <a:t>Avant</a:t>
            </a:r>
            <a:endParaRPr b="1" sz="18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850337" y="1763034"/>
            <a:ext cx="21642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</a:rPr>
              <a:t>Préparation de l’atelier par les participants 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200">
                <a:solidFill>
                  <a:schemeClr val="dk2"/>
                </a:solidFill>
              </a:rPr>
              <a:t>Upload de la préparation de l’atelier en PDF sur Pathwright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3333351" y="1670075"/>
            <a:ext cx="23913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3436609" y="1763034"/>
            <a:ext cx="21642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latin typeface="IBM Plex Sans Light"/>
                <a:ea typeface="IBM Plex Sans Light"/>
                <a:cs typeface="IBM Plex Sans Light"/>
                <a:sym typeface="IBM Plex Sans Light"/>
              </a:rPr>
              <a:t>Correction en groupe entier de 1 ou 2 cas préparés</a:t>
            </a:r>
            <a:endParaRPr sz="1200"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200">
                <a:latin typeface="IBM Plex Sans Light"/>
                <a:ea typeface="IBM Plex Sans Light"/>
                <a:cs typeface="IBM Plex Sans Light"/>
                <a:sym typeface="IBM Plex Sans Light"/>
              </a:rPr>
              <a:t>Séparation en plus petits groupes pour échanger sur la correction et les cas de chacun.</a:t>
            </a:r>
            <a:endParaRPr sz="1200"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5919611" y="1670075"/>
            <a:ext cx="23913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6022869" y="1763034"/>
            <a:ext cx="21642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</a:rPr>
              <a:t>Correction de la préparation de l’atelier par chaque participant. 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200">
                <a:solidFill>
                  <a:schemeClr val="dk2"/>
                </a:solidFill>
              </a:rPr>
              <a:t>Ré-upload de la version corrigée sur Pathwright.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3322952" y="1209075"/>
            <a:ext cx="23913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>
                <a:latin typeface="IBM Plex Sans"/>
                <a:ea typeface="IBM Plex Sans"/>
                <a:cs typeface="IBM Plex Sans"/>
                <a:sym typeface="IBM Plex Sans"/>
              </a:rPr>
              <a:t>Pendant</a:t>
            </a:r>
            <a:endParaRPr b="1" sz="18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5898829" y="1209075"/>
            <a:ext cx="23913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>
                <a:latin typeface="IBM Plex Sans"/>
                <a:ea typeface="IBM Plex Sans"/>
                <a:cs typeface="IBM Plex Sans"/>
                <a:sym typeface="IBM Plex Sans"/>
              </a:rPr>
              <a:t>Après</a:t>
            </a:r>
            <a:endParaRPr b="1" sz="18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/>
        </p:nvSpPr>
        <p:spPr>
          <a:xfrm>
            <a:off x="171450" y="361875"/>
            <a:ext cx="7050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CONSIGNES DE </a:t>
            </a:r>
            <a:r>
              <a:rPr b="1" lang="fr" sz="22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PRÉPARATION</a:t>
            </a:r>
            <a:endParaRPr sz="1600">
              <a:solidFill>
                <a:srgbClr val="FDBF08"/>
              </a:solidFill>
            </a:endParaRPr>
          </a:p>
        </p:txBody>
      </p:sp>
      <p:cxnSp>
        <p:nvCxnSpPr>
          <p:cNvPr id="78" name="Google Shape;78;p15"/>
          <p:cNvCxnSpPr/>
          <p:nvPr/>
        </p:nvCxnSpPr>
        <p:spPr>
          <a:xfrm>
            <a:off x="247650" y="10891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9" name="Google Shape;79;p15"/>
          <p:cNvPicPr preferRelativeResize="0"/>
          <p:nvPr/>
        </p:nvPicPr>
        <p:blipFill rotWithShape="1">
          <a:blip r:embed="rId3">
            <a:alphaModFix/>
          </a:blip>
          <a:srcRect b="19739" l="6162" r="6171" t="19654"/>
          <a:stretch/>
        </p:blipFill>
        <p:spPr>
          <a:xfrm>
            <a:off x="8500775" y="133275"/>
            <a:ext cx="527855" cy="180001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/>
          <p:nvPr/>
        </p:nvSpPr>
        <p:spPr>
          <a:xfrm>
            <a:off x="224775" y="1737175"/>
            <a:ext cx="20484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224773" y="1276175"/>
            <a:ext cx="20484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900">
                <a:latin typeface="IBM Plex Sans Light"/>
                <a:ea typeface="IBM Plex Sans Light"/>
                <a:cs typeface="IBM Plex Sans Light"/>
                <a:sym typeface="IBM Plex Sans Light"/>
              </a:rPr>
              <a:t>0</a:t>
            </a:r>
            <a:r>
              <a:rPr b="1" lang="fr" sz="1900">
                <a:latin typeface="IBM Plex Sans"/>
                <a:ea typeface="IBM Plex Sans"/>
                <a:cs typeface="IBM Plex Sans"/>
                <a:sym typeface="IBM Plex Sans"/>
              </a:rPr>
              <a:t>1</a:t>
            </a:r>
            <a:r>
              <a:rPr b="1" lang="fr" sz="1200"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1200">
                <a:latin typeface="IBM Plex Sans Light"/>
                <a:ea typeface="IBM Plex Sans Light"/>
                <a:cs typeface="IBM Plex Sans Light"/>
                <a:sym typeface="IBM Plex Sans Light"/>
              </a:rPr>
              <a:t>- Contexte (10 min)</a:t>
            </a:r>
            <a:endParaRPr sz="1200"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313225" y="1830134"/>
            <a:ext cx="1853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Contexte business dans lequel </a:t>
            </a: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s'inscrit</a:t>
            </a: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le recrutement 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Compétences dont vous aviez besoin &amp; résultats attendus 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Exemples de profils linkedin type &amp; idéal pour le job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Fiche de poste </a:t>
            </a:r>
            <a:endParaRPr sz="1000">
              <a:solidFill>
                <a:srgbClr val="303030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83" name="Google Shape;83;p15"/>
          <p:cNvSpPr/>
          <p:nvPr/>
        </p:nvSpPr>
        <p:spPr>
          <a:xfrm>
            <a:off x="2440130" y="1737175"/>
            <a:ext cx="20484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 txBox="1"/>
          <p:nvPr/>
        </p:nvSpPr>
        <p:spPr>
          <a:xfrm>
            <a:off x="2528580" y="1830134"/>
            <a:ext cx="1853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Le process imaginé pour ce recrutement (# de rounds, # d’intervenants)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Funnel de recrutement chiffré 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Conclusion de ce recru</a:t>
            </a: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tement : 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enlisemen</a:t>
            </a: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t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appel à de l’aide extérieure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mauvais recrutement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03030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85" name="Google Shape;85;p15"/>
          <p:cNvSpPr/>
          <p:nvPr/>
        </p:nvSpPr>
        <p:spPr>
          <a:xfrm>
            <a:off x="4655474" y="1737175"/>
            <a:ext cx="20484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5"/>
          <p:cNvSpPr txBox="1"/>
          <p:nvPr/>
        </p:nvSpPr>
        <p:spPr>
          <a:xfrm>
            <a:off x="4743923" y="1830134"/>
            <a:ext cx="1853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A</a:t>
            </a: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la lumière des différents apprentissages de la semaine :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lister les sources de blocage que vous relevez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quelles observations / remarques (auto - critique) faites vous sur ces blocages rencontrés pendant ce projet de recrutement</a:t>
            </a:r>
            <a:endParaRPr b="1"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87" name="Google Shape;87;p15"/>
          <p:cNvSpPr/>
          <p:nvPr/>
        </p:nvSpPr>
        <p:spPr>
          <a:xfrm>
            <a:off x="6870825" y="1737175"/>
            <a:ext cx="2048400" cy="32373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5"/>
          <p:cNvSpPr txBox="1"/>
          <p:nvPr/>
        </p:nvSpPr>
        <p:spPr>
          <a:xfrm>
            <a:off x="6959274" y="1830134"/>
            <a:ext cx="1853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Vous avez isolé les sources de blocage, maintenant passez en mode “test&amp;learn” et listez les idées de “pour action” pour adapter votre projet de recrutement et le rendre plus fluide / efficace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2431223" y="1276175"/>
            <a:ext cx="20484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900">
                <a:latin typeface="IBM Plex Sans Light"/>
                <a:ea typeface="IBM Plex Sans Light"/>
                <a:cs typeface="IBM Plex Sans Light"/>
                <a:sym typeface="IBM Plex Sans Light"/>
              </a:rPr>
              <a:t>0</a:t>
            </a:r>
            <a:r>
              <a:rPr b="1" lang="fr" sz="1900">
                <a:latin typeface="IBM Plex Sans"/>
                <a:ea typeface="IBM Plex Sans"/>
                <a:cs typeface="IBM Plex Sans"/>
                <a:sym typeface="IBM Plex Sans"/>
              </a:rPr>
              <a:t>2</a:t>
            </a:r>
            <a:r>
              <a:rPr b="1" lang="fr" sz="1200"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1200">
                <a:latin typeface="IBM Plex Sans Light"/>
                <a:ea typeface="IBM Plex Sans Light"/>
                <a:cs typeface="IBM Plex Sans Light"/>
                <a:sym typeface="IBM Plex Sans Light"/>
              </a:rPr>
              <a:t>- Les faits (10 min)</a:t>
            </a:r>
            <a:endParaRPr sz="1200"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4637673" y="1276175"/>
            <a:ext cx="20484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900">
                <a:latin typeface="IBM Plex Sans Light"/>
                <a:ea typeface="IBM Plex Sans Light"/>
                <a:cs typeface="IBM Plex Sans Light"/>
                <a:sym typeface="IBM Plex Sans Light"/>
              </a:rPr>
              <a:t>0</a:t>
            </a:r>
            <a:r>
              <a:rPr b="1" lang="fr" sz="1900">
                <a:latin typeface="IBM Plex Sans"/>
                <a:ea typeface="IBM Plex Sans"/>
                <a:cs typeface="IBM Plex Sans"/>
                <a:sym typeface="IBM Plex Sans"/>
              </a:rPr>
              <a:t>3</a:t>
            </a:r>
            <a:r>
              <a:rPr b="1" lang="fr" sz="1200"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1200">
                <a:latin typeface="IBM Plex Sans Light"/>
                <a:ea typeface="IBM Plex Sans Light"/>
                <a:cs typeface="IBM Plex Sans Light"/>
                <a:sym typeface="IBM Plex Sans Light"/>
              </a:rPr>
              <a:t>- Analyse (10 min)</a:t>
            </a:r>
            <a:endParaRPr sz="1200"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6870823" y="1276175"/>
            <a:ext cx="20484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900">
                <a:latin typeface="IBM Plex Sans Light"/>
                <a:ea typeface="IBM Plex Sans Light"/>
                <a:cs typeface="IBM Plex Sans Light"/>
                <a:sym typeface="IBM Plex Sans Light"/>
              </a:rPr>
              <a:t>0</a:t>
            </a:r>
            <a:r>
              <a:rPr b="1" lang="fr" sz="1900">
                <a:latin typeface="IBM Plex Sans"/>
                <a:ea typeface="IBM Plex Sans"/>
                <a:cs typeface="IBM Plex Sans"/>
                <a:sym typeface="IBM Plex Sans"/>
              </a:rPr>
              <a:t>4</a:t>
            </a:r>
            <a:r>
              <a:rPr lang="fr" sz="1200">
                <a:latin typeface="IBM Plex Sans Light"/>
                <a:ea typeface="IBM Plex Sans Light"/>
                <a:cs typeface="IBM Plex Sans Light"/>
                <a:sym typeface="IBM Plex Sans Light"/>
              </a:rPr>
              <a:t>- Pour Actions (10 min)</a:t>
            </a:r>
            <a:endParaRPr sz="1200"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/>
          <p:nvPr/>
        </p:nvSpPr>
        <p:spPr>
          <a:xfrm>
            <a:off x="171450" y="361875"/>
            <a:ext cx="7050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0</a:t>
            </a: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1 </a:t>
            </a:r>
            <a:r>
              <a:rPr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CONTEXTE</a:t>
            </a:r>
            <a:endParaRPr sz="1600">
              <a:solidFill>
                <a:srgbClr val="FDBF08"/>
              </a:solidFill>
            </a:endParaRPr>
          </a:p>
        </p:txBody>
      </p:sp>
      <p:cxnSp>
        <p:nvCxnSpPr>
          <p:cNvPr id="97" name="Google Shape;97;p16"/>
          <p:cNvCxnSpPr/>
          <p:nvPr/>
        </p:nvCxnSpPr>
        <p:spPr>
          <a:xfrm>
            <a:off x="247650" y="10891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98" name="Google Shape;98;p16"/>
          <p:cNvPicPr preferRelativeResize="0"/>
          <p:nvPr/>
        </p:nvPicPr>
        <p:blipFill rotWithShape="1">
          <a:blip r:embed="rId3">
            <a:alphaModFix/>
          </a:blip>
          <a:srcRect b="19739" l="6162" r="6171" t="19654"/>
          <a:stretch/>
        </p:blipFill>
        <p:spPr>
          <a:xfrm>
            <a:off x="8500775" y="133275"/>
            <a:ext cx="527855" cy="18000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6"/>
          <p:cNvSpPr/>
          <p:nvPr/>
        </p:nvSpPr>
        <p:spPr>
          <a:xfrm>
            <a:off x="224775" y="1235325"/>
            <a:ext cx="2048400" cy="3739200"/>
          </a:xfrm>
          <a:prstGeom prst="rect">
            <a:avLst/>
          </a:prstGeom>
          <a:solidFill>
            <a:srgbClr val="5010F2">
              <a:alpha val="4320"/>
            </a:srgbClr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6"/>
          <p:cNvSpPr txBox="1"/>
          <p:nvPr/>
        </p:nvSpPr>
        <p:spPr>
          <a:xfrm>
            <a:off x="313225" y="1463524"/>
            <a:ext cx="1853700" cy="342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303030"/>
                </a:solidFill>
              </a:rPr>
              <a:t>Choisissez un recrutement compliqué auquel vous avez fait face et préciser ici les éléments de contexte : </a:t>
            </a:r>
            <a:endParaRPr b="1"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</a:rPr>
              <a:t>⇒ Contexte business dans lequel </a:t>
            </a:r>
            <a:r>
              <a:rPr lang="fr" sz="1000">
                <a:solidFill>
                  <a:srgbClr val="303030"/>
                </a:solidFill>
              </a:rPr>
              <a:t>s'inscrit</a:t>
            </a:r>
            <a:r>
              <a:rPr lang="fr" sz="1000">
                <a:solidFill>
                  <a:srgbClr val="303030"/>
                </a:solidFill>
              </a:rPr>
              <a:t> le recrutement </a:t>
            </a:r>
            <a:endParaRPr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</a:rPr>
              <a:t>⇒ Compétences dont vous aviez besoin &amp; résultats attendus </a:t>
            </a:r>
            <a:endParaRPr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</a:rPr>
              <a:t>⇒ Exemples de profils linkedin type &amp; idéal pour le job</a:t>
            </a:r>
            <a:endParaRPr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000">
                <a:solidFill>
                  <a:srgbClr val="303030"/>
                </a:solidFill>
              </a:rPr>
              <a:t>⇒ Fiche de poste </a:t>
            </a:r>
            <a:endParaRPr sz="1000">
              <a:solidFill>
                <a:srgbClr val="303030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101" name="Google Shape;101;p16"/>
          <p:cNvSpPr/>
          <p:nvPr/>
        </p:nvSpPr>
        <p:spPr>
          <a:xfrm>
            <a:off x="2487275" y="361875"/>
            <a:ext cx="6485400" cy="4612800"/>
          </a:xfrm>
          <a:prstGeom prst="rect">
            <a:avLst/>
          </a:prstGeom>
          <a:noFill/>
          <a:ln cap="flat" cmpd="sng" w="9525">
            <a:solidFill>
              <a:srgbClr val="5010F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/>
          <p:nvPr/>
        </p:nvSpPr>
        <p:spPr>
          <a:xfrm>
            <a:off x="171450" y="361875"/>
            <a:ext cx="7050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0</a:t>
            </a: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2</a:t>
            </a: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LES FAITS</a:t>
            </a:r>
            <a:endParaRPr sz="1600">
              <a:solidFill>
                <a:srgbClr val="FDBF08"/>
              </a:solidFill>
            </a:endParaRPr>
          </a:p>
        </p:txBody>
      </p:sp>
      <p:cxnSp>
        <p:nvCxnSpPr>
          <p:cNvPr id="107" name="Google Shape;107;p17"/>
          <p:cNvCxnSpPr/>
          <p:nvPr/>
        </p:nvCxnSpPr>
        <p:spPr>
          <a:xfrm>
            <a:off x="247650" y="10891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08" name="Google Shape;108;p17"/>
          <p:cNvPicPr preferRelativeResize="0"/>
          <p:nvPr/>
        </p:nvPicPr>
        <p:blipFill rotWithShape="1">
          <a:blip r:embed="rId3">
            <a:alphaModFix/>
          </a:blip>
          <a:srcRect b="19739" l="6162" r="6171" t="19654"/>
          <a:stretch/>
        </p:blipFill>
        <p:spPr>
          <a:xfrm>
            <a:off x="8500775" y="133275"/>
            <a:ext cx="527855" cy="180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7"/>
          <p:cNvSpPr/>
          <p:nvPr/>
        </p:nvSpPr>
        <p:spPr>
          <a:xfrm>
            <a:off x="224775" y="1235325"/>
            <a:ext cx="2048400" cy="3739200"/>
          </a:xfrm>
          <a:prstGeom prst="rect">
            <a:avLst/>
          </a:prstGeom>
          <a:solidFill>
            <a:srgbClr val="5010F2">
              <a:alpha val="4320"/>
            </a:srgbClr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7"/>
          <p:cNvSpPr txBox="1"/>
          <p:nvPr/>
        </p:nvSpPr>
        <p:spPr>
          <a:xfrm>
            <a:off x="313225" y="1463524"/>
            <a:ext cx="1853700" cy="342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303030"/>
                </a:solidFill>
              </a:rPr>
              <a:t>Choisissez un recrutement compliqué auquel vous avez fait face et préciser ici les éléments factuels &amp; chiffrés : </a:t>
            </a:r>
            <a:endParaRPr b="1"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Le process imaginé pour ce recrutement (# de rounds, # d’intervenants)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Funnel de recrutement chiffré (aidez vous du tableau)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Conclusion de ce recrutement : 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enlisement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appel à de l’aide extérieure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mauvais recrutement</a:t>
            </a:r>
            <a:endParaRPr b="1" sz="1000">
              <a:solidFill>
                <a:srgbClr val="303030"/>
              </a:solidFill>
            </a:endParaRPr>
          </a:p>
        </p:txBody>
      </p:sp>
      <p:sp>
        <p:nvSpPr>
          <p:cNvPr id="111" name="Google Shape;111;p17"/>
          <p:cNvSpPr/>
          <p:nvPr/>
        </p:nvSpPr>
        <p:spPr>
          <a:xfrm>
            <a:off x="2487275" y="361875"/>
            <a:ext cx="3379500" cy="4612800"/>
          </a:xfrm>
          <a:prstGeom prst="rect">
            <a:avLst/>
          </a:prstGeom>
          <a:noFill/>
          <a:ln cap="flat" cmpd="sng" w="9525">
            <a:solidFill>
              <a:srgbClr val="5010F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12" name="Google Shape;112;p17"/>
          <p:cNvGraphicFramePr/>
          <p:nvPr/>
        </p:nvGraphicFramePr>
        <p:xfrm>
          <a:off x="5941925" y="36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{1A41652F-83AD-42C8-BF35-D60134377C06}</a:tableStyleId>
              </a:tblPr>
              <a:tblGrid>
                <a:gridCol w="1749150"/>
                <a:gridCol w="672425"/>
                <a:gridCol w="618175"/>
              </a:tblGrid>
              <a:tr h="476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Etape du process</a:t>
                      </a:r>
                      <a:endParaRPr b="1"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 anchor="ctr">
                    <a:solidFill>
                      <a:srgbClr val="5010F2">
                        <a:alpha val="43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Taux d’étape en étape</a:t>
                      </a:r>
                      <a:endParaRPr b="1"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 anchor="ctr">
                    <a:solidFill>
                      <a:srgbClr val="5010F2">
                        <a:alpha val="43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Taux total</a:t>
                      </a:r>
                      <a:endParaRPr b="1"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 anchor="ctr">
                    <a:solidFill>
                      <a:srgbClr val="5010F2">
                        <a:alpha val="432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# de candidats qui ont vu l’offre</a:t>
                      </a:r>
                      <a:endParaRPr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700">
                          <a:solidFill>
                            <a:schemeClr val="dk1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# de candidats qui ont postulé</a:t>
                      </a:r>
                      <a:endParaRPr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… </a:t>
                      </a:r>
                      <a:endParaRPr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(ajoutez des lignes selon votre process)</a:t>
                      </a:r>
                      <a:endParaRPr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# de candidats qui ont reçu une proposition</a:t>
                      </a:r>
                      <a:endParaRPr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700"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# de candidats qui ont accepté cette proposition</a:t>
                      </a:r>
                      <a:endParaRPr sz="700"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/>
        </p:nvSpPr>
        <p:spPr>
          <a:xfrm>
            <a:off x="171450" y="361875"/>
            <a:ext cx="7050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0</a:t>
            </a: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3</a:t>
            </a:r>
            <a:r>
              <a:rPr b="1"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2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ANALYSE</a:t>
            </a:r>
            <a:endParaRPr sz="1600">
              <a:solidFill>
                <a:srgbClr val="FDBF08"/>
              </a:solidFill>
            </a:endParaRPr>
          </a:p>
        </p:txBody>
      </p:sp>
      <p:cxnSp>
        <p:nvCxnSpPr>
          <p:cNvPr id="118" name="Google Shape;118;p18"/>
          <p:cNvCxnSpPr/>
          <p:nvPr/>
        </p:nvCxnSpPr>
        <p:spPr>
          <a:xfrm>
            <a:off x="247650" y="10891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19" name="Google Shape;119;p18"/>
          <p:cNvPicPr preferRelativeResize="0"/>
          <p:nvPr/>
        </p:nvPicPr>
        <p:blipFill rotWithShape="1">
          <a:blip r:embed="rId3">
            <a:alphaModFix/>
          </a:blip>
          <a:srcRect b="19739" l="6162" r="6171" t="19654"/>
          <a:stretch/>
        </p:blipFill>
        <p:spPr>
          <a:xfrm>
            <a:off x="8500775" y="133275"/>
            <a:ext cx="527855" cy="180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8"/>
          <p:cNvSpPr/>
          <p:nvPr/>
        </p:nvSpPr>
        <p:spPr>
          <a:xfrm>
            <a:off x="224775" y="1235325"/>
            <a:ext cx="2048400" cy="3739200"/>
          </a:xfrm>
          <a:prstGeom prst="rect">
            <a:avLst/>
          </a:prstGeom>
          <a:solidFill>
            <a:srgbClr val="5010F2">
              <a:alpha val="4320"/>
            </a:srgbClr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8"/>
          <p:cNvSpPr txBox="1"/>
          <p:nvPr/>
        </p:nvSpPr>
        <p:spPr>
          <a:xfrm>
            <a:off x="313225" y="1463524"/>
            <a:ext cx="1853700" cy="342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303030"/>
                </a:solidFill>
              </a:rPr>
              <a:t>Choisissez un recrutement compliqué auquel vous avez fait face et préciser ici les éléments d’analyse: </a:t>
            </a:r>
            <a:endParaRPr b="1"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A la lumière des différents apprentissages de la semaine :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lister les sources de blocage que vous relevez</a:t>
            </a:r>
            <a:endParaRPr sz="10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⇒ quelles observations / remarques (auto - critique) faites vous sur ces blocages rencontrés pendant ce projet de recrutement</a:t>
            </a:r>
            <a:endParaRPr sz="1000">
              <a:solidFill>
                <a:srgbClr val="303030"/>
              </a:solidFill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2487275" y="361875"/>
            <a:ext cx="6485400" cy="4612800"/>
          </a:xfrm>
          <a:prstGeom prst="rect">
            <a:avLst/>
          </a:prstGeom>
          <a:noFill/>
          <a:ln cap="flat" cmpd="sng" w="9525">
            <a:solidFill>
              <a:srgbClr val="5010F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/>
          <p:nvPr/>
        </p:nvSpPr>
        <p:spPr>
          <a:xfrm>
            <a:off x="171450" y="361875"/>
            <a:ext cx="7050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19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0</a:t>
            </a:r>
            <a:r>
              <a:rPr b="1" lang="fr" sz="19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4</a:t>
            </a:r>
            <a:r>
              <a:rPr b="1" lang="fr" sz="19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19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- POUR ACTION</a:t>
            </a:r>
            <a:endParaRPr sz="1300">
              <a:solidFill>
                <a:srgbClr val="FDBF08"/>
              </a:solidFill>
            </a:endParaRPr>
          </a:p>
        </p:txBody>
      </p:sp>
      <p:cxnSp>
        <p:nvCxnSpPr>
          <p:cNvPr id="128" name="Google Shape;128;p19"/>
          <p:cNvCxnSpPr/>
          <p:nvPr/>
        </p:nvCxnSpPr>
        <p:spPr>
          <a:xfrm>
            <a:off x="247650" y="10891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29" name="Google Shape;129;p19"/>
          <p:cNvPicPr preferRelativeResize="0"/>
          <p:nvPr/>
        </p:nvPicPr>
        <p:blipFill rotWithShape="1">
          <a:blip r:embed="rId3">
            <a:alphaModFix/>
          </a:blip>
          <a:srcRect b="19739" l="6162" r="6171" t="19654"/>
          <a:stretch/>
        </p:blipFill>
        <p:spPr>
          <a:xfrm>
            <a:off x="8500775" y="133275"/>
            <a:ext cx="527855" cy="180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9"/>
          <p:cNvSpPr/>
          <p:nvPr/>
        </p:nvSpPr>
        <p:spPr>
          <a:xfrm>
            <a:off x="224775" y="1235325"/>
            <a:ext cx="2048400" cy="3739200"/>
          </a:xfrm>
          <a:prstGeom prst="rect">
            <a:avLst/>
          </a:prstGeom>
          <a:solidFill>
            <a:srgbClr val="5010F2">
              <a:alpha val="4320"/>
            </a:srgbClr>
          </a:solidFill>
          <a:ln>
            <a:noFill/>
          </a:ln>
          <a:effectLst>
            <a:outerShdw blurRad="57150" rotWithShape="0" algn="bl" dir="5400000" dist="19050">
              <a:srgbClr val="5010F2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9"/>
          <p:cNvSpPr txBox="1"/>
          <p:nvPr/>
        </p:nvSpPr>
        <p:spPr>
          <a:xfrm>
            <a:off x="313225" y="1463524"/>
            <a:ext cx="1853700" cy="342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303030"/>
                </a:solidFill>
              </a:rPr>
              <a:t>Choisissez un recrutement compliqué auquel vous avez fait face et préciser ici les pour actions : </a:t>
            </a:r>
            <a:endParaRPr b="1" sz="1000">
              <a:solidFill>
                <a:srgbClr val="3030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fr" sz="10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Vous avez isolé les sources de blocage, maintenant passez en mode “test&amp;learn” et listez les idées de “pour action” pour adapter votre projet de recrutement et le rendre plus fluide / efficace</a:t>
            </a:r>
            <a:endParaRPr sz="1000">
              <a:solidFill>
                <a:srgbClr val="303030"/>
              </a:solidFill>
            </a:endParaRPr>
          </a:p>
        </p:txBody>
      </p:sp>
      <p:sp>
        <p:nvSpPr>
          <p:cNvPr id="132" name="Google Shape;132;p19"/>
          <p:cNvSpPr/>
          <p:nvPr/>
        </p:nvSpPr>
        <p:spPr>
          <a:xfrm>
            <a:off x="2487275" y="361875"/>
            <a:ext cx="6485400" cy="4612800"/>
          </a:xfrm>
          <a:prstGeom prst="rect">
            <a:avLst/>
          </a:prstGeom>
          <a:noFill/>
          <a:ln cap="flat" cmpd="sng" w="9525">
            <a:solidFill>
              <a:srgbClr val="5010F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