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10440000" cx="7560000"/>
  <p:notesSz cx="6858000" cy="9144000"/>
  <p:embeddedFontLst>
    <p:embeddedFont>
      <p:font typeface="IBM Plex Sans"/>
      <p:regular r:id="rId11"/>
      <p:bold r:id="rId12"/>
      <p:italic r:id="rId13"/>
      <p:boldItalic r:id="rId14"/>
    </p:embeddedFont>
    <p:embeddedFont>
      <p:font typeface="IBM Plex Sans Light"/>
      <p:regular r:id="rId15"/>
      <p:bold r:id="rId16"/>
      <p:italic r:id="rId17"/>
      <p:boldItalic r:id="rId18"/>
    </p:embeddedFont>
    <p:embeddedFont>
      <p:font typeface="Helvetica Neue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3">
          <p15:clr>
            <a:srgbClr val="A4A3A4"/>
          </p15:clr>
        </p15:guide>
        <p15:guide id="2" pos="39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3" orient="horz"/>
        <p:guide pos="397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-bold.fntdata"/><Relationship Id="rId11" Type="http://schemas.openxmlformats.org/officeDocument/2006/relationships/font" Target="fonts/IBMPlexSans-regular.fntdata"/><Relationship Id="rId22" Type="http://schemas.openxmlformats.org/officeDocument/2006/relationships/font" Target="fonts/HelveticaNeue-boldItalic.fntdata"/><Relationship Id="rId10" Type="http://schemas.openxmlformats.org/officeDocument/2006/relationships/slide" Target="slides/slide5.xml"/><Relationship Id="rId21" Type="http://schemas.openxmlformats.org/officeDocument/2006/relationships/font" Target="fonts/HelveticaNeue-italic.fntdata"/><Relationship Id="rId13" Type="http://schemas.openxmlformats.org/officeDocument/2006/relationships/font" Target="fonts/IBMPlexSans-italic.fntdata"/><Relationship Id="rId12" Type="http://schemas.openxmlformats.org/officeDocument/2006/relationships/font" Target="fonts/IBMPlexSans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IBMPlexSansLight-regular.fntdata"/><Relationship Id="rId14" Type="http://schemas.openxmlformats.org/officeDocument/2006/relationships/font" Target="fonts/IBMPlexSans-boldItalic.fntdata"/><Relationship Id="rId17" Type="http://schemas.openxmlformats.org/officeDocument/2006/relationships/font" Target="fonts/IBMPlexSansLight-italic.fntdata"/><Relationship Id="rId16" Type="http://schemas.openxmlformats.org/officeDocument/2006/relationships/font" Target="fonts/IBMPlexSansLight-bold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HelveticaNeue-regular.fntdata"/><Relationship Id="rId6" Type="http://schemas.openxmlformats.org/officeDocument/2006/relationships/slide" Target="slides/slide1.xml"/><Relationship Id="rId18" Type="http://schemas.openxmlformats.org/officeDocument/2006/relationships/font" Target="fonts/IBMPlexSansLight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87766" y="685800"/>
            <a:ext cx="24831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9b0642922f_0_23:notes"/>
          <p:cNvSpPr/>
          <p:nvPr>
            <p:ph idx="2" type="sldImg"/>
          </p:nvPr>
        </p:nvSpPr>
        <p:spPr>
          <a:xfrm>
            <a:off x="2187766" y="685800"/>
            <a:ext cx="24831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9b0642922f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539388589d_0_0:notes"/>
          <p:cNvSpPr/>
          <p:nvPr>
            <p:ph idx="2" type="sldImg"/>
          </p:nvPr>
        </p:nvSpPr>
        <p:spPr>
          <a:xfrm>
            <a:off x="2187766" y="685800"/>
            <a:ext cx="24831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539388589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9b4ee1a22c_0_100:notes"/>
          <p:cNvSpPr/>
          <p:nvPr>
            <p:ph idx="2" type="sldImg"/>
          </p:nvPr>
        </p:nvSpPr>
        <p:spPr>
          <a:xfrm>
            <a:off x="2187766" y="685800"/>
            <a:ext cx="24831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9b4ee1a22c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9b4ee1a22c_0_122:notes"/>
          <p:cNvSpPr/>
          <p:nvPr>
            <p:ph idx="2" type="sldImg"/>
          </p:nvPr>
        </p:nvSpPr>
        <p:spPr>
          <a:xfrm>
            <a:off x="2187766" y="685800"/>
            <a:ext cx="24831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9b4ee1a22c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9b4ee1a22c_0_144:notes"/>
          <p:cNvSpPr/>
          <p:nvPr>
            <p:ph idx="2" type="sldImg"/>
          </p:nvPr>
        </p:nvSpPr>
        <p:spPr>
          <a:xfrm>
            <a:off x="2187766" y="685800"/>
            <a:ext cx="24831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9b4ee1a22c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57712" y="1511298"/>
            <a:ext cx="7044600" cy="416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57705" y="5752555"/>
            <a:ext cx="7044600" cy="16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57705" y="2245153"/>
            <a:ext cx="7044600" cy="398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57705" y="6398217"/>
            <a:ext cx="7044600" cy="264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57705" y="4365680"/>
            <a:ext cx="7044600" cy="170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57705" y="903288"/>
            <a:ext cx="7044600" cy="116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57705" y="2339232"/>
            <a:ext cx="7044600" cy="693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57705" y="903288"/>
            <a:ext cx="7044600" cy="116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57705" y="2339232"/>
            <a:ext cx="3306900" cy="693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3995291" y="2339232"/>
            <a:ext cx="3306900" cy="693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57705" y="903288"/>
            <a:ext cx="7044600" cy="116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57705" y="1127727"/>
            <a:ext cx="2321700" cy="153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57705" y="2820535"/>
            <a:ext cx="2321700" cy="645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05325" y="913690"/>
            <a:ext cx="5264700" cy="830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780000" y="-254"/>
            <a:ext cx="3780000" cy="1044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19508" y="2503032"/>
            <a:ext cx="3344400" cy="3008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19508" y="5689531"/>
            <a:ext cx="3344400" cy="250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083839" y="1469689"/>
            <a:ext cx="3172200" cy="7500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57705" y="8586994"/>
            <a:ext cx="4959600" cy="122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57705" y="903288"/>
            <a:ext cx="7044600" cy="11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57705" y="2339232"/>
            <a:ext cx="7044600" cy="693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004788" y="9465147"/>
            <a:ext cx="453600" cy="7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0" y="0"/>
            <a:ext cx="7560000" cy="9918900"/>
          </a:xfrm>
          <a:prstGeom prst="rect">
            <a:avLst/>
          </a:prstGeom>
          <a:solidFill>
            <a:srgbClr val="5010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588951" y="3637407"/>
            <a:ext cx="4073100" cy="20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56" name="Google Shape;56;p13"/>
          <p:cNvGrpSpPr/>
          <p:nvPr/>
        </p:nvGrpSpPr>
        <p:grpSpPr>
          <a:xfrm>
            <a:off x="456097" y="2216763"/>
            <a:ext cx="2563211" cy="2675300"/>
            <a:chOff x="632225" y="803675"/>
            <a:chExt cx="1982375" cy="1928700"/>
          </a:xfrm>
        </p:grpSpPr>
        <p:sp>
          <p:nvSpPr>
            <p:cNvPr id="57" name="Google Shape;57;p13"/>
            <p:cNvSpPr/>
            <p:nvPr/>
          </p:nvSpPr>
          <p:spPr>
            <a:xfrm>
              <a:off x="632225" y="910825"/>
              <a:ext cx="1693200" cy="1660800"/>
            </a:xfrm>
            <a:prstGeom prst="ellipse">
              <a:avLst/>
            </a:prstGeom>
            <a:solidFill>
              <a:srgbClr val="4343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13"/>
            <p:cNvSpPr/>
            <p:nvPr/>
          </p:nvSpPr>
          <p:spPr>
            <a:xfrm>
              <a:off x="1435900" y="803675"/>
              <a:ext cx="1178700" cy="1928700"/>
            </a:xfrm>
            <a:prstGeom prst="rect">
              <a:avLst/>
            </a:prstGeom>
            <a:solidFill>
              <a:srgbClr val="5010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13"/>
          <p:cNvSpPr txBox="1"/>
          <p:nvPr/>
        </p:nvSpPr>
        <p:spPr>
          <a:xfrm>
            <a:off x="956823" y="2544794"/>
            <a:ext cx="5971200" cy="25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80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rPr>
              <a:t>2ème étape :</a:t>
            </a:r>
            <a:r>
              <a:rPr i="1" lang="fr" sz="280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r>
              <a:rPr lang="fr" sz="280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rPr>
              <a:t>décrivez votre</a:t>
            </a:r>
            <a:r>
              <a:rPr b="1" i="1" lang="fr" sz="280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r>
              <a:rPr b="1" i="1" lang="fr" sz="2800">
                <a:solidFill>
                  <a:srgbClr val="FDBF08"/>
                </a:solidFill>
                <a:latin typeface="IBM Plex Sans"/>
                <a:ea typeface="IBM Plex Sans"/>
                <a:cs typeface="IBM Plex Sans"/>
                <a:sym typeface="IBM Plex Sans"/>
              </a:rPr>
              <a:t>parcours idéal</a:t>
            </a:r>
            <a:endParaRPr sz="2800">
              <a:solidFill>
                <a:srgbClr val="FDBF08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1578493" y="3585039"/>
            <a:ext cx="4527000" cy="21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lt1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  <a:t>Listez à droite de chaque étape :</a:t>
            </a:r>
            <a:endParaRPr>
              <a:solidFill>
                <a:schemeClr val="lt1"/>
              </a:solidFill>
              <a:latin typeface="IBM Plex Sans Light"/>
              <a:ea typeface="IBM Plex Sans Light"/>
              <a:cs typeface="IBM Plex Sans Light"/>
              <a:sym typeface="IBM Plex Sans Light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BM Plex Sans Light"/>
              <a:buChar char="-"/>
            </a:pPr>
            <a:r>
              <a:rPr lang="fr">
                <a:solidFill>
                  <a:schemeClr val="lt1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  <a:t>L’expérience que vous aimeriez proposer ou</a:t>
            </a:r>
            <a:endParaRPr>
              <a:solidFill>
                <a:schemeClr val="lt1"/>
              </a:solidFill>
              <a:latin typeface="IBM Plex Sans Light"/>
              <a:ea typeface="IBM Plex Sans Light"/>
              <a:cs typeface="IBM Plex Sans Light"/>
              <a:sym typeface="IBM Plex Sans Light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BM Plex Sans Light"/>
              <a:buChar char="-"/>
            </a:pPr>
            <a:r>
              <a:rPr lang="fr">
                <a:solidFill>
                  <a:schemeClr val="lt1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  <a:t>Quelles améliorations vous voudriez voir implémenter</a:t>
            </a:r>
            <a:endParaRPr>
              <a:solidFill>
                <a:schemeClr val="lt1"/>
              </a:solidFill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pic>
        <p:nvPicPr>
          <p:cNvPr id="61" name="Google Shape;61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6706651" y="631848"/>
            <a:ext cx="1002975" cy="25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/>
          <p:nvPr/>
        </p:nvSpPr>
        <p:spPr>
          <a:xfrm>
            <a:off x="0" y="9997750"/>
            <a:ext cx="7560000" cy="446400"/>
          </a:xfrm>
          <a:prstGeom prst="rect">
            <a:avLst/>
          </a:prstGeom>
          <a:solidFill>
            <a:srgbClr val="5010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4"/>
          <p:cNvSpPr/>
          <p:nvPr/>
        </p:nvSpPr>
        <p:spPr>
          <a:xfrm>
            <a:off x="556025" y="3212300"/>
            <a:ext cx="6418200" cy="49638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4"/>
          <p:cNvSpPr txBox="1"/>
          <p:nvPr/>
        </p:nvSpPr>
        <p:spPr>
          <a:xfrm>
            <a:off x="522000" y="1491000"/>
            <a:ext cx="6501600" cy="15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rgbClr val="303030"/>
                </a:solidFill>
                <a:latin typeface="IBM Plex Sans"/>
                <a:ea typeface="IBM Plex Sans"/>
                <a:cs typeface="IBM Plex Sans"/>
                <a:sym typeface="IBM Plex Sans"/>
              </a:rPr>
              <a:t>De la même manière qu’un entrepreneur doit avoir une vision pour mener à bien son projet d’entreprise</a:t>
            </a:r>
            <a:r>
              <a:rPr lang="fr" sz="1900">
                <a:solidFill>
                  <a:srgbClr val="303030"/>
                </a:solidFill>
                <a:latin typeface="IBM Plex Sans"/>
                <a:ea typeface="IBM Plex Sans"/>
                <a:cs typeface="IBM Plex Sans"/>
                <a:sym typeface="IBM Plex Sans"/>
              </a:rPr>
              <a:t>, racontez ce que vous aimeriez que le talent retienne, la manière dont vous rêvez qu’il parle de ses process chez vous.</a:t>
            </a:r>
            <a:endParaRPr sz="100"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323850" y="285675"/>
            <a:ext cx="6553200" cy="8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fr" sz="2400">
                <a:latin typeface="IBM Plex Sans"/>
                <a:ea typeface="IBM Plex Sans"/>
                <a:cs typeface="IBM Plex Sans"/>
                <a:sym typeface="IBM Plex Sans"/>
              </a:rPr>
              <a:t>RÉDIGEZ ICI </a:t>
            </a:r>
            <a:endParaRPr b="1" sz="2400">
              <a:latin typeface="IBM Plex Sans"/>
              <a:ea typeface="IBM Plex Sans"/>
              <a:cs typeface="IBM Plex Sans"/>
              <a:sym typeface="IBM Plex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fr" sz="2400">
                <a:solidFill>
                  <a:srgbClr val="FDBF08"/>
                </a:solidFill>
                <a:latin typeface="IBM Plex Sans"/>
                <a:ea typeface="IBM Plex Sans"/>
                <a:cs typeface="IBM Plex Sans"/>
                <a:sym typeface="IBM Plex Sans"/>
              </a:rPr>
              <a:t>VOTRE VISION</a:t>
            </a:r>
            <a:r>
              <a:rPr b="1" lang="fr" sz="2400">
                <a:latin typeface="IBM Plex Sans"/>
                <a:ea typeface="IBM Plex Sans"/>
                <a:cs typeface="IBM Plex Sans"/>
                <a:sym typeface="IBM Plex Sans"/>
              </a:rPr>
              <a:t> DU RECRUTEMENT</a:t>
            </a:r>
            <a:endParaRPr b="1" sz="2400">
              <a:latin typeface="IBM Plex Sans"/>
              <a:ea typeface="IBM Plex Sans"/>
              <a:cs typeface="IBM Plex Sans"/>
              <a:sym typeface="IBM Plex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cxnSp>
        <p:nvCxnSpPr>
          <p:cNvPr id="70" name="Google Shape;70;p14"/>
          <p:cNvCxnSpPr/>
          <p:nvPr/>
        </p:nvCxnSpPr>
        <p:spPr>
          <a:xfrm>
            <a:off x="400050" y="1393950"/>
            <a:ext cx="3714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/>
          <p:nvPr/>
        </p:nvSpPr>
        <p:spPr>
          <a:xfrm>
            <a:off x="0" y="9997750"/>
            <a:ext cx="7560000" cy="446400"/>
          </a:xfrm>
          <a:prstGeom prst="rect">
            <a:avLst/>
          </a:prstGeom>
          <a:solidFill>
            <a:srgbClr val="5010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5"/>
          <p:cNvSpPr/>
          <p:nvPr/>
        </p:nvSpPr>
        <p:spPr>
          <a:xfrm>
            <a:off x="620875" y="2368425"/>
            <a:ext cx="1188300" cy="890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71438" rotWithShape="0" algn="bl" dir="3600000" dist="47625">
              <a:srgbClr val="434343">
                <a:alpha val="84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300">
                <a:solidFill>
                  <a:schemeClr val="dk1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  <a:t>Définition du besoin</a:t>
            </a:r>
            <a:endParaRPr sz="1300"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77" name="Google Shape;77;p15"/>
          <p:cNvSpPr/>
          <p:nvPr/>
        </p:nvSpPr>
        <p:spPr>
          <a:xfrm>
            <a:off x="620875" y="3766973"/>
            <a:ext cx="1188300" cy="890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71438" rotWithShape="0" algn="bl" dir="3600000" dist="47625">
              <a:srgbClr val="434343">
                <a:alpha val="84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>
                <a:solidFill>
                  <a:schemeClr val="dk1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  <a:t>Publication de l’offre</a:t>
            </a:r>
            <a:endParaRPr sz="1300"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78" name="Google Shape;78;p15"/>
          <p:cNvSpPr/>
          <p:nvPr/>
        </p:nvSpPr>
        <p:spPr>
          <a:xfrm>
            <a:off x="620875" y="5165520"/>
            <a:ext cx="1188300" cy="890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71438" rotWithShape="0" algn="bl" dir="3600000" dist="47625">
              <a:srgbClr val="434343">
                <a:alpha val="84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>
                <a:solidFill>
                  <a:schemeClr val="dk1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  <a:t>Réception des candidatures</a:t>
            </a:r>
            <a:endParaRPr sz="1300">
              <a:solidFill>
                <a:schemeClr val="dk1"/>
              </a:solidFill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79" name="Google Shape;79;p15"/>
          <p:cNvSpPr/>
          <p:nvPr/>
        </p:nvSpPr>
        <p:spPr>
          <a:xfrm>
            <a:off x="620875" y="6564068"/>
            <a:ext cx="1188300" cy="890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71438" rotWithShape="0" algn="bl" dir="3600000" dist="47625">
              <a:srgbClr val="434343">
                <a:alpha val="84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>
                <a:solidFill>
                  <a:schemeClr val="dk1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  <a:t>Réponses aux Talents</a:t>
            </a:r>
            <a:endParaRPr sz="1300">
              <a:solidFill>
                <a:schemeClr val="dk1"/>
              </a:solidFill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80" name="Google Shape;80;p15"/>
          <p:cNvSpPr/>
          <p:nvPr/>
        </p:nvSpPr>
        <p:spPr>
          <a:xfrm>
            <a:off x="620875" y="7962615"/>
            <a:ext cx="1188300" cy="890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71438" rotWithShape="0" algn="bl" dir="3600000" dist="47625">
              <a:srgbClr val="434343">
                <a:alpha val="84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>
                <a:solidFill>
                  <a:schemeClr val="dk1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  <a:t>Candidature retenue ?</a:t>
            </a:r>
            <a:endParaRPr sz="1300">
              <a:solidFill>
                <a:schemeClr val="dk1"/>
              </a:solidFill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81" name="Google Shape;81;p15"/>
          <p:cNvSpPr/>
          <p:nvPr/>
        </p:nvSpPr>
        <p:spPr>
          <a:xfrm>
            <a:off x="2073361" y="2565525"/>
            <a:ext cx="411900" cy="2256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DBF0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82" name="Google Shape;82;p15"/>
          <p:cNvSpPr/>
          <p:nvPr/>
        </p:nvSpPr>
        <p:spPr>
          <a:xfrm>
            <a:off x="2051300" y="3984925"/>
            <a:ext cx="411900" cy="2256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DBF0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83" name="Google Shape;83;p15"/>
          <p:cNvSpPr/>
          <p:nvPr/>
        </p:nvSpPr>
        <p:spPr>
          <a:xfrm>
            <a:off x="2051300" y="5404325"/>
            <a:ext cx="411900" cy="2256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DBF0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84" name="Google Shape;84;p15"/>
          <p:cNvSpPr/>
          <p:nvPr/>
        </p:nvSpPr>
        <p:spPr>
          <a:xfrm>
            <a:off x="2051300" y="6823725"/>
            <a:ext cx="411900" cy="2256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DBF0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85" name="Google Shape;85;p15"/>
          <p:cNvSpPr/>
          <p:nvPr/>
        </p:nvSpPr>
        <p:spPr>
          <a:xfrm>
            <a:off x="2073361" y="8243125"/>
            <a:ext cx="411900" cy="2256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DBF0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86" name="Google Shape;86;p15"/>
          <p:cNvSpPr txBox="1"/>
          <p:nvPr/>
        </p:nvSpPr>
        <p:spPr>
          <a:xfrm>
            <a:off x="2660825" y="1592525"/>
            <a:ext cx="38721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latin typeface="IBM Plex Sans"/>
                <a:ea typeface="IBM Plex Sans"/>
                <a:cs typeface="IBM Plex Sans"/>
                <a:sym typeface="IBM Plex Sans"/>
              </a:rPr>
              <a:t>Que voudriez - vous faire à cette étape ?</a:t>
            </a:r>
            <a:endParaRPr sz="1500"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87" name="Google Shape;87;p15"/>
          <p:cNvSpPr/>
          <p:nvPr/>
        </p:nvSpPr>
        <p:spPr>
          <a:xfrm>
            <a:off x="2718974" y="2353975"/>
            <a:ext cx="4136400" cy="6484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5"/>
          <p:cNvSpPr txBox="1"/>
          <p:nvPr/>
        </p:nvSpPr>
        <p:spPr>
          <a:xfrm>
            <a:off x="323850" y="285675"/>
            <a:ext cx="6553200" cy="8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fr" sz="2400">
                <a:latin typeface="IBM Plex Sans"/>
                <a:ea typeface="IBM Plex Sans"/>
                <a:cs typeface="IBM Plex Sans"/>
                <a:sym typeface="IBM Plex Sans"/>
              </a:rPr>
              <a:t>PARCOURS TALENT : </a:t>
            </a:r>
            <a:endParaRPr b="1" sz="2400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fr" sz="2400">
                <a:latin typeface="IBM Plex Sans"/>
                <a:ea typeface="IBM Plex Sans"/>
                <a:cs typeface="IBM Plex Sans"/>
                <a:sym typeface="IBM Plex Sans"/>
              </a:rPr>
              <a:t>LE CANDIDAT</a:t>
            </a:r>
            <a:r>
              <a:rPr b="1" lang="fr" sz="2400">
                <a:solidFill>
                  <a:srgbClr val="FDBF08"/>
                </a:solidFill>
                <a:latin typeface="IBM Plex Sans"/>
                <a:ea typeface="IBM Plex Sans"/>
                <a:cs typeface="IBM Plex Sans"/>
                <a:sym typeface="IBM Plex Sans"/>
              </a:rPr>
              <a:t> POSTULE</a:t>
            </a:r>
            <a:r>
              <a:rPr b="1" lang="fr" sz="2400">
                <a:latin typeface="IBM Plex Sans"/>
                <a:ea typeface="IBM Plex Sans"/>
                <a:cs typeface="IBM Plex Sans"/>
                <a:sym typeface="IBM Plex Sans"/>
              </a:rPr>
              <a:t>. </a:t>
            </a:r>
            <a:endParaRPr b="1" sz="2400">
              <a:latin typeface="IBM Plex Sans"/>
              <a:ea typeface="IBM Plex Sans"/>
              <a:cs typeface="IBM Plex Sans"/>
              <a:sym typeface="IBM Plex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cxnSp>
        <p:nvCxnSpPr>
          <p:cNvPr id="89" name="Google Shape;89;p15"/>
          <p:cNvCxnSpPr/>
          <p:nvPr/>
        </p:nvCxnSpPr>
        <p:spPr>
          <a:xfrm>
            <a:off x="400050" y="1393950"/>
            <a:ext cx="3714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6"/>
          <p:cNvSpPr/>
          <p:nvPr/>
        </p:nvSpPr>
        <p:spPr>
          <a:xfrm>
            <a:off x="0" y="9997750"/>
            <a:ext cx="7560000" cy="446400"/>
          </a:xfrm>
          <a:prstGeom prst="rect">
            <a:avLst/>
          </a:prstGeom>
          <a:solidFill>
            <a:srgbClr val="5010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6"/>
          <p:cNvSpPr/>
          <p:nvPr/>
        </p:nvSpPr>
        <p:spPr>
          <a:xfrm>
            <a:off x="620875" y="2368425"/>
            <a:ext cx="1188300" cy="890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71438" rotWithShape="0" algn="bl" dir="3600000" dist="47625">
              <a:srgbClr val="434343">
                <a:alpha val="84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300">
                <a:solidFill>
                  <a:schemeClr val="dk1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  <a:t>Screening téléphonique</a:t>
            </a:r>
            <a:endParaRPr sz="1300">
              <a:solidFill>
                <a:schemeClr val="dk1"/>
              </a:solidFill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96" name="Google Shape;96;p16"/>
          <p:cNvSpPr/>
          <p:nvPr/>
        </p:nvSpPr>
        <p:spPr>
          <a:xfrm>
            <a:off x="620875" y="3766973"/>
            <a:ext cx="1188300" cy="890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71438" rotWithShape="0" algn="bl" dir="3600000" dist="47625">
              <a:srgbClr val="434343">
                <a:alpha val="84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>
                <a:solidFill>
                  <a:schemeClr val="dk1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  <a:t>Réponse aux Talents </a:t>
            </a:r>
            <a:endParaRPr sz="1300"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97" name="Google Shape;97;p16"/>
          <p:cNvSpPr/>
          <p:nvPr/>
        </p:nvSpPr>
        <p:spPr>
          <a:xfrm>
            <a:off x="620875" y="5165520"/>
            <a:ext cx="1188300" cy="890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71438" rotWithShape="0" algn="bl" dir="3600000" dist="47625">
              <a:srgbClr val="434343">
                <a:alpha val="84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>
                <a:solidFill>
                  <a:schemeClr val="dk1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  <a:t>Entretiens physique</a:t>
            </a:r>
            <a:endParaRPr sz="1300">
              <a:solidFill>
                <a:schemeClr val="dk1"/>
              </a:solidFill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98" name="Google Shape;98;p16"/>
          <p:cNvSpPr/>
          <p:nvPr/>
        </p:nvSpPr>
        <p:spPr>
          <a:xfrm>
            <a:off x="620875" y="6564068"/>
            <a:ext cx="1188300" cy="890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71438" rotWithShape="0" algn="bl" dir="3600000" dist="47625">
              <a:srgbClr val="434343">
                <a:alpha val="84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>
                <a:solidFill>
                  <a:schemeClr val="dk1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  <a:t>Cas pratique</a:t>
            </a:r>
            <a:endParaRPr sz="1300">
              <a:solidFill>
                <a:schemeClr val="dk1"/>
              </a:solidFill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99" name="Google Shape;99;p16"/>
          <p:cNvSpPr/>
          <p:nvPr/>
        </p:nvSpPr>
        <p:spPr>
          <a:xfrm>
            <a:off x="620875" y="7962615"/>
            <a:ext cx="1188300" cy="890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71438" rotWithShape="0" algn="bl" dir="3600000" dist="47625">
              <a:srgbClr val="434343">
                <a:alpha val="84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>
                <a:solidFill>
                  <a:schemeClr val="dk1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  <a:t>Entre les entretiens</a:t>
            </a:r>
            <a:endParaRPr sz="1300">
              <a:solidFill>
                <a:schemeClr val="dk1"/>
              </a:solidFill>
              <a:latin typeface="IBM Plex Sans Light"/>
              <a:ea typeface="IBM Plex Sans Light"/>
              <a:cs typeface="IBM Plex Sans Light"/>
              <a:sym typeface="IBM Plex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100" name="Google Shape;100;p16"/>
          <p:cNvSpPr/>
          <p:nvPr/>
        </p:nvSpPr>
        <p:spPr>
          <a:xfrm>
            <a:off x="2073361" y="2565525"/>
            <a:ext cx="411900" cy="2256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DBF0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101" name="Google Shape;101;p16"/>
          <p:cNvSpPr/>
          <p:nvPr/>
        </p:nvSpPr>
        <p:spPr>
          <a:xfrm>
            <a:off x="2051300" y="3984925"/>
            <a:ext cx="411900" cy="2256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DBF0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102" name="Google Shape;102;p16"/>
          <p:cNvSpPr/>
          <p:nvPr/>
        </p:nvSpPr>
        <p:spPr>
          <a:xfrm>
            <a:off x="2051300" y="5404325"/>
            <a:ext cx="411900" cy="2256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DBF0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103" name="Google Shape;103;p16"/>
          <p:cNvSpPr/>
          <p:nvPr/>
        </p:nvSpPr>
        <p:spPr>
          <a:xfrm>
            <a:off x="2051300" y="6823725"/>
            <a:ext cx="411900" cy="2256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DBF0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104" name="Google Shape;104;p16"/>
          <p:cNvSpPr/>
          <p:nvPr/>
        </p:nvSpPr>
        <p:spPr>
          <a:xfrm>
            <a:off x="2073361" y="8243125"/>
            <a:ext cx="411900" cy="2256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DBF0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105" name="Google Shape;105;p16"/>
          <p:cNvSpPr txBox="1"/>
          <p:nvPr/>
        </p:nvSpPr>
        <p:spPr>
          <a:xfrm>
            <a:off x="2660825" y="1592525"/>
            <a:ext cx="38721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latin typeface="IBM Plex Sans"/>
                <a:ea typeface="IBM Plex Sans"/>
                <a:cs typeface="IBM Plex Sans"/>
                <a:sym typeface="IBM Plex Sans"/>
              </a:rPr>
              <a:t>Que voudriez - vous faire à cette étape ?</a:t>
            </a:r>
            <a:endParaRPr sz="1500"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106" name="Google Shape;106;p16"/>
          <p:cNvSpPr/>
          <p:nvPr/>
        </p:nvSpPr>
        <p:spPr>
          <a:xfrm>
            <a:off x="2718974" y="2353975"/>
            <a:ext cx="4136400" cy="6484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6"/>
          <p:cNvSpPr txBox="1"/>
          <p:nvPr/>
        </p:nvSpPr>
        <p:spPr>
          <a:xfrm>
            <a:off x="323850" y="285675"/>
            <a:ext cx="6553200" cy="8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fr" sz="2400">
                <a:latin typeface="IBM Plex Sans"/>
                <a:ea typeface="IBM Plex Sans"/>
                <a:cs typeface="IBM Plex Sans"/>
                <a:sym typeface="IBM Plex Sans"/>
              </a:rPr>
              <a:t>PARCOURS TALENT : </a:t>
            </a:r>
            <a:endParaRPr b="1" sz="2400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fr" sz="2400">
                <a:latin typeface="IBM Plex Sans"/>
                <a:ea typeface="IBM Plex Sans"/>
                <a:cs typeface="IBM Plex Sans"/>
                <a:sym typeface="IBM Plex Sans"/>
              </a:rPr>
              <a:t>LE CANDIDAT</a:t>
            </a:r>
            <a:r>
              <a:rPr b="1" lang="fr" sz="2400">
                <a:solidFill>
                  <a:srgbClr val="FDBF08"/>
                </a:solidFill>
                <a:latin typeface="IBM Plex Sans"/>
                <a:ea typeface="IBM Plex Sans"/>
                <a:cs typeface="IBM Plex Sans"/>
                <a:sym typeface="IBM Plex Sans"/>
              </a:rPr>
              <a:t> VOUS RENCONTRE</a:t>
            </a:r>
            <a:r>
              <a:rPr b="1" lang="fr" sz="2400">
                <a:latin typeface="IBM Plex Sans"/>
                <a:ea typeface="IBM Plex Sans"/>
                <a:cs typeface="IBM Plex Sans"/>
                <a:sym typeface="IBM Plex Sans"/>
              </a:rPr>
              <a:t>. </a:t>
            </a:r>
            <a:endParaRPr b="1" sz="2400">
              <a:latin typeface="IBM Plex Sans"/>
              <a:ea typeface="IBM Plex Sans"/>
              <a:cs typeface="IBM Plex Sans"/>
              <a:sym typeface="IBM Plex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cxnSp>
        <p:nvCxnSpPr>
          <p:cNvPr id="108" name="Google Shape;108;p16"/>
          <p:cNvCxnSpPr/>
          <p:nvPr/>
        </p:nvCxnSpPr>
        <p:spPr>
          <a:xfrm>
            <a:off x="400050" y="1393950"/>
            <a:ext cx="3714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7"/>
          <p:cNvSpPr/>
          <p:nvPr/>
        </p:nvSpPr>
        <p:spPr>
          <a:xfrm>
            <a:off x="0" y="9997750"/>
            <a:ext cx="7560000" cy="446400"/>
          </a:xfrm>
          <a:prstGeom prst="rect">
            <a:avLst/>
          </a:prstGeom>
          <a:solidFill>
            <a:srgbClr val="5010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7"/>
          <p:cNvSpPr/>
          <p:nvPr/>
        </p:nvSpPr>
        <p:spPr>
          <a:xfrm>
            <a:off x="620875" y="3816225"/>
            <a:ext cx="1188300" cy="890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71438" rotWithShape="0" algn="bl" dir="3600000" dist="47625">
              <a:srgbClr val="434343">
                <a:alpha val="84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300">
                <a:solidFill>
                  <a:schemeClr val="dk1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  <a:t>Offre et Négociation</a:t>
            </a:r>
            <a:endParaRPr sz="1300">
              <a:solidFill>
                <a:schemeClr val="dk1"/>
              </a:solidFill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115" name="Google Shape;115;p17"/>
          <p:cNvSpPr/>
          <p:nvPr/>
        </p:nvSpPr>
        <p:spPr>
          <a:xfrm>
            <a:off x="620875" y="5214773"/>
            <a:ext cx="1188300" cy="890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71438" rotWithShape="0" algn="bl" dir="3600000" dist="47625">
              <a:srgbClr val="434343">
                <a:alpha val="84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>
                <a:solidFill>
                  <a:schemeClr val="dk1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  <a:t>Promesse d’embauche</a:t>
            </a:r>
            <a:endParaRPr sz="1300">
              <a:solidFill>
                <a:schemeClr val="dk1"/>
              </a:solidFill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116" name="Google Shape;116;p17"/>
          <p:cNvSpPr/>
          <p:nvPr/>
        </p:nvSpPr>
        <p:spPr>
          <a:xfrm>
            <a:off x="620875" y="6613320"/>
            <a:ext cx="1188300" cy="890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71438" rotWithShape="0" algn="bl" dir="3600000" dist="47625">
              <a:srgbClr val="434343">
                <a:alpha val="84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>
                <a:solidFill>
                  <a:schemeClr val="dk1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  <a:t>Si refus</a:t>
            </a:r>
            <a:endParaRPr sz="1300">
              <a:solidFill>
                <a:schemeClr val="dk1"/>
              </a:solidFill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117" name="Google Shape;117;p17"/>
          <p:cNvSpPr/>
          <p:nvPr/>
        </p:nvSpPr>
        <p:spPr>
          <a:xfrm>
            <a:off x="620875" y="8011868"/>
            <a:ext cx="1188300" cy="890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71438" rotWithShape="0" algn="bl" dir="3600000" dist="47625">
              <a:srgbClr val="434343">
                <a:alpha val="84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>
                <a:solidFill>
                  <a:schemeClr val="dk1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  <a:t>Pré-</a:t>
            </a:r>
            <a:br>
              <a:rPr lang="fr" sz="1300">
                <a:solidFill>
                  <a:schemeClr val="dk1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</a:br>
            <a:r>
              <a:rPr lang="fr" sz="1300">
                <a:solidFill>
                  <a:schemeClr val="dk1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  <a:t>onboarding</a:t>
            </a:r>
            <a:endParaRPr sz="1300">
              <a:solidFill>
                <a:schemeClr val="dk1"/>
              </a:solidFill>
              <a:latin typeface="IBM Plex Sans Light"/>
              <a:ea typeface="IBM Plex Sans Light"/>
              <a:cs typeface="IBM Plex Sans Light"/>
              <a:sym typeface="IBM Plex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118" name="Google Shape;118;p17"/>
          <p:cNvSpPr/>
          <p:nvPr/>
        </p:nvSpPr>
        <p:spPr>
          <a:xfrm>
            <a:off x="2073361" y="4013325"/>
            <a:ext cx="411900" cy="2256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DBF0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119" name="Google Shape;119;p17"/>
          <p:cNvSpPr/>
          <p:nvPr/>
        </p:nvSpPr>
        <p:spPr>
          <a:xfrm>
            <a:off x="2051300" y="5432725"/>
            <a:ext cx="411900" cy="2256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DBF0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120" name="Google Shape;120;p17"/>
          <p:cNvSpPr/>
          <p:nvPr/>
        </p:nvSpPr>
        <p:spPr>
          <a:xfrm>
            <a:off x="2051300" y="6852125"/>
            <a:ext cx="411900" cy="2256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DBF0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121" name="Google Shape;121;p17"/>
          <p:cNvSpPr/>
          <p:nvPr/>
        </p:nvSpPr>
        <p:spPr>
          <a:xfrm>
            <a:off x="2051300" y="8271525"/>
            <a:ext cx="411900" cy="2256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DBF0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122" name="Google Shape;122;p17"/>
          <p:cNvSpPr/>
          <p:nvPr/>
        </p:nvSpPr>
        <p:spPr>
          <a:xfrm>
            <a:off x="620875" y="2368425"/>
            <a:ext cx="1188300" cy="8904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71438" rotWithShape="0" algn="bl" dir="3600000" dist="47625">
              <a:srgbClr val="434343">
                <a:alpha val="84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300">
                <a:solidFill>
                  <a:schemeClr val="dk1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  <a:t>Dernier entretien</a:t>
            </a:r>
            <a:endParaRPr sz="1300">
              <a:solidFill>
                <a:schemeClr val="dk1"/>
              </a:solidFill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123" name="Google Shape;123;p17"/>
          <p:cNvSpPr/>
          <p:nvPr/>
        </p:nvSpPr>
        <p:spPr>
          <a:xfrm>
            <a:off x="2073361" y="2565525"/>
            <a:ext cx="411900" cy="2256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DBF08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124" name="Google Shape;124;p17"/>
          <p:cNvSpPr txBox="1"/>
          <p:nvPr/>
        </p:nvSpPr>
        <p:spPr>
          <a:xfrm>
            <a:off x="2660825" y="1592525"/>
            <a:ext cx="38721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latin typeface="IBM Plex Sans"/>
                <a:ea typeface="IBM Plex Sans"/>
                <a:cs typeface="IBM Plex Sans"/>
                <a:sym typeface="IBM Plex Sans"/>
              </a:rPr>
              <a:t>Que voudriez - vous faire à cette étape ?</a:t>
            </a:r>
            <a:endParaRPr sz="1500"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125" name="Google Shape;125;p17"/>
          <p:cNvSpPr/>
          <p:nvPr/>
        </p:nvSpPr>
        <p:spPr>
          <a:xfrm>
            <a:off x="2718974" y="2353975"/>
            <a:ext cx="4136400" cy="6484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17"/>
          <p:cNvSpPr txBox="1"/>
          <p:nvPr/>
        </p:nvSpPr>
        <p:spPr>
          <a:xfrm>
            <a:off x="323850" y="285675"/>
            <a:ext cx="6553200" cy="8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fr" sz="2400">
                <a:latin typeface="IBM Plex Sans"/>
                <a:ea typeface="IBM Plex Sans"/>
                <a:cs typeface="IBM Plex Sans"/>
                <a:sym typeface="IBM Plex Sans"/>
              </a:rPr>
              <a:t>PARCOURS TALENT : </a:t>
            </a:r>
            <a:endParaRPr b="1" sz="2400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fr" sz="2400">
                <a:solidFill>
                  <a:srgbClr val="FDBF08"/>
                </a:solidFill>
                <a:latin typeface="IBM Plex Sans"/>
                <a:ea typeface="IBM Plex Sans"/>
                <a:cs typeface="IBM Plex Sans"/>
                <a:sym typeface="IBM Plex Sans"/>
              </a:rPr>
              <a:t>LA FIN </a:t>
            </a:r>
            <a:r>
              <a:rPr b="1" lang="fr" sz="2400">
                <a:latin typeface="IBM Plex Sans"/>
                <a:ea typeface="IBM Plex Sans"/>
                <a:cs typeface="IBM Plex Sans"/>
                <a:sym typeface="IBM Plex Sans"/>
              </a:rPr>
              <a:t>DU PROCESS. </a:t>
            </a:r>
            <a:endParaRPr b="1" sz="2400">
              <a:latin typeface="IBM Plex Sans"/>
              <a:ea typeface="IBM Plex Sans"/>
              <a:cs typeface="IBM Plex Sans"/>
              <a:sym typeface="IBM Plex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cxnSp>
        <p:nvCxnSpPr>
          <p:cNvPr id="127" name="Google Shape;127;p17"/>
          <p:cNvCxnSpPr/>
          <p:nvPr/>
        </p:nvCxnSpPr>
        <p:spPr>
          <a:xfrm>
            <a:off x="400050" y="1393950"/>
            <a:ext cx="3714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