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440000" cx="7560000"/>
  <p:notesSz cx="6858000" cy="9144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IBM Plex Sans Light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IBM Plex Sans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">
          <p15:clr>
            <a:srgbClr val="A4A3A4"/>
          </p15:clr>
        </p15:guide>
        <p15:guide id="2" pos="3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 orient="horz"/>
        <p:guide pos="3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IBMPlexSansSemiBold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SemiBold-italic.fntdata"/><Relationship Id="rId25" Type="http://schemas.openxmlformats.org/officeDocument/2006/relationships/font" Target="fonts/IBMPlexSansSemiBold-bold.fntdata"/><Relationship Id="rId27" Type="http://schemas.openxmlformats.org/officeDocument/2006/relationships/font" Target="fonts/IBMPlexSa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IBMPlexSansLight-bold.fntdata"/><Relationship Id="rId16" Type="http://schemas.openxmlformats.org/officeDocument/2006/relationships/font" Target="fonts/IBMPlexSansLight-regular.fntdata"/><Relationship Id="rId19" Type="http://schemas.openxmlformats.org/officeDocument/2006/relationships/font" Target="fonts/IBMPlexSansLight-boldItalic.fntdata"/><Relationship Id="rId18" Type="http://schemas.openxmlformats.org/officeDocument/2006/relationships/font" Target="fonts/IBMPlexSa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51f1745f_0_385:notes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51f1745f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b4ee1a22c_0_70:notes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b4ee1a22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b0642922f_0_0:notes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b064292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b7596659_0_111:notes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b759665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4ee1a22c_0_6:notes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b4ee1a2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b4ee1a22c_0_33:notes"/>
          <p:cNvSpPr/>
          <p:nvPr>
            <p:ph idx="2" type="sldImg"/>
          </p:nvPr>
        </p:nvSpPr>
        <p:spPr>
          <a:xfrm>
            <a:off x="2187766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b4ee1a22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98241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88951" y="3637407"/>
            <a:ext cx="4073100" cy="20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1294297" y="2216763"/>
            <a:ext cx="2563211" cy="2675300"/>
            <a:chOff x="632225" y="803675"/>
            <a:chExt cx="1982375" cy="1928700"/>
          </a:xfrm>
        </p:grpSpPr>
        <p:sp>
          <p:nvSpPr>
            <p:cNvPr id="57" name="Google Shape;57;p13"/>
            <p:cNvSpPr/>
            <p:nvPr/>
          </p:nvSpPr>
          <p:spPr>
            <a:xfrm>
              <a:off x="632225" y="910825"/>
              <a:ext cx="1693200" cy="16608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435900" y="803675"/>
              <a:ext cx="1178700" cy="1928700"/>
            </a:xfrm>
            <a:prstGeom prst="rect">
              <a:avLst/>
            </a:prstGeom>
            <a:solidFill>
              <a:srgbClr val="5010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3"/>
          <p:cNvSpPr/>
          <p:nvPr/>
        </p:nvSpPr>
        <p:spPr>
          <a:xfrm>
            <a:off x="1569771" y="4236475"/>
            <a:ext cx="3872400" cy="3933000"/>
          </a:xfrm>
          <a:prstGeom prst="ellipse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460536" y="5064134"/>
            <a:ext cx="2120400" cy="2254800"/>
          </a:xfrm>
          <a:prstGeom prst="ellipse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-2808030" y="4114825"/>
            <a:ext cx="3872400" cy="3933000"/>
          </a:xfrm>
          <a:prstGeom prst="ellipse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5943375" y="4084075"/>
            <a:ext cx="3872400" cy="3933000"/>
          </a:xfrm>
          <a:prstGeom prst="ellipse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5536425" y="3573100"/>
            <a:ext cx="4303500" cy="24174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" name="Google Shape;64;p13"/>
          <p:cNvCxnSpPr/>
          <p:nvPr/>
        </p:nvCxnSpPr>
        <p:spPr>
          <a:xfrm flipH="1" rot="10800000">
            <a:off x="5936775" y="5990500"/>
            <a:ext cx="3885600" cy="150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3"/>
          <p:cNvSpPr txBox="1"/>
          <p:nvPr/>
        </p:nvSpPr>
        <p:spPr>
          <a:xfrm>
            <a:off x="2084850" y="2544800"/>
            <a:ext cx="4843200" cy="25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Créez le </a:t>
            </a:r>
            <a:r>
              <a:rPr b="1" i="1" lang="fr" sz="36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Parcours </a:t>
            </a:r>
            <a:r>
              <a:rPr b="1" i="1" lang="fr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Talent</a:t>
            </a:r>
            <a:r>
              <a:rPr lang="fr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qui </a:t>
            </a:r>
            <a:r>
              <a:rPr b="1" i="1" lang="fr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vous</a:t>
            </a:r>
            <a:r>
              <a:rPr lang="fr" sz="3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ressemble</a:t>
            </a:r>
            <a:endParaRPr sz="36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706651" y="631848"/>
            <a:ext cx="1002975" cy="2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rot="5400000">
            <a:off x="-2338300" y="5399700"/>
            <a:ext cx="7115700" cy="49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 rot="5400000">
            <a:off x="22250" y="5321975"/>
            <a:ext cx="7271400" cy="49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5400000">
            <a:off x="2780000" y="4926425"/>
            <a:ext cx="6480300" cy="49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620875" y="206362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Définition du besoin</a:t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20875" y="3462173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Publication de l’offre</a:t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20875" y="4860720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Réception des candidatures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20875" y="6259268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Réponses aux Talents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20875" y="765781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Candidature retenue ?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059275" y="206362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Screening téléphonique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3059275" y="3462173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Réponse aux Talents </a:t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3059275" y="4860720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Entretiens physique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3059275" y="6259268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Cas pratique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3059275" y="765781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Entre les entretiens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5421475" y="351142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Offre et Négociation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5421475" y="4909973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Promesse d’embauche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5421475" y="6308520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Si refus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421475" y="7707068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Pré-</a:t>
            </a:r>
            <a:b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onboarding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5421475" y="206362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Dernier entretien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630000" y="1068050"/>
            <a:ext cx="20850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303030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Le candidat postule</a:t>
            </a:r>
            <a:endParaRPr sz="1900">
              <a:solidFill>
                <a:srgbClr val="303030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2715000" y="1068050"/>
            <a:ext cx="24387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303030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Le candidat </a:t>
            </a:r>
            <a:br>
              <a:rPr lang="fr" sz="1900">
                <a:solidFill>
                  <a:srgbClr val="303030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</a:br>
            <a:r>
              <a:rPr lang="fr" sz="1900">
                <a:solidFill>
                  <a:srgbClr val="303030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vous rencontre</a:t>
            </a:r>
            <a:endParaRPr sz="1900">
              <a:solidFill>
                <a:srgbClr val="303030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5421475" y="1068050"/>
            <a:ext cx="1814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303030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La fin du process</a:t>
            </a:r>
            <a:endParaRPr sz="1900">
              <a:solidFill>
                <a:srgbClr val="303030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0" y="9997750"/>
            <a:ext cx="7560000" cy="4464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261025" y="196750"/>
            <a:ext cx="45147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 d’un Workflow Talent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0" y="0"/>
            <a:ext cx="7560000" cy="99189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88951" y="3637407"/>
            <a:ext cx="4073100" cy="20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0" name="Google Shape;100;p15"/>
          <p:cNvGrpSpPr/>
          <p:nvPr/>
        </p:nvGrpSpPr>
        <p:grpSpPr>
          <a:xfrm>
            <a:off x="456097" y="2216763"/>
            <a:ext cx="2563211" cy="2675300"/>
            <a:chOff x="632225" y="803675"/>
            <a:chExt cx="1982375" cy="1928700"/>
          </a:xfrm>
        </p:grpSpPr>
        <p:sp>
          <p:nvSpPr>
            <p:cNvPr id="101" name="Google Shape;101;p15"/>
            <p:cNvSpPr/>
            <p:nvPr/>
          </p:nvSpPr>
          <p:spPr>
            <a:xfrm>
              <a:off x="632225" y="910825"/>
              <a:ext cx="1693200" cy="16608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435900" y="803675"/>
              <a:ext cx="1178700" cy="1928700"/>
            </a:xfrm>
            <a:prstGeom prst="rect">
              <a:avLst/>
            </a:prstGeom>
            <a:solidFill>
              <a:srgbClr val="5010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5"/>
          <p:cNvSpPr txBox="1"/>
          <p:nvPr/>
        </p:nvSpPr>
        <p:spPr>
          <a:xfrm>
            <a:off x="956823" y="2544794"/>
            <a:ext cx="5971200" cy="25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1ère étape :</a:t>
            </a:r>
            <a:r>
              <a:rPr i="1" lang="fr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b="1" i="1" lang="fr" sz="28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auditez</a:t>
            </a:r>
            <a:r>
              <a:rPr i="1" lang="fr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fr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votre parcours actuel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578493" y="3585039"/>
            <a:ext cx="4527000" cy="21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Listez à droite de chaque étape :</a:t>
            </a:r>
            <a:endParaRPr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Light"/>
              <a:buChar char="-"/>
            </a:pPr>
            <a:r>
              <a:rPr lang="fr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Si vous faites cette étape et si oui, ce que vous faites</a:t>
            </a:r>
            <a:endParaRPr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Light"/>
              <a:buChar char="-"/>
            </a:pPr>
            <a:r>
              <a:rPr lang="fr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Les points dont vous êtes fiers</a:t>
            </a:r>
            <a:endParaRPr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Light"/>
              <a:buChar char="-"/>
            </a:pPr>
            <a:r>
              <a:rPr lang="fr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Les points selon vous à améliorer</a:t>
            </a:r>
            <a:endParaRPr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BM Plex Sans Light"/>
              <a:buChar char="-"/>
            </a:pPr>
            <a:r>
              <a:rPr lang="fr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S’il manque des étapes, ajoutez-les</a:t>
            </a:r>
            <a:endParaRPr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706651" y="631848"/>
            <a:ext cx="1002975" cy="2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9997750"/>
            <a:ext cx="7560000" cy="4464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620875" y="236842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Définition du besoin</a:t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620875" y="3766973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Publication de l’offre</a:t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620875" y="5165520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Réception des c</a:t>
            </a: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andidatures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620875" y="6564068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Réponses aux Talents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620875" y="796261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Candidature retenue ?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2073361" y="25655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051300" y="39849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2051300" y="54043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051300" y="68237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2073361" y="82431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2660825" y="1592525"/>
            <a:ext cx="161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Que faites-vous à cette étape ?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4560725" y="1617225"/>
            <a:ext cx="809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Note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504625" y="1617225"/>
            <a:ext cx="161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Explication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685050" y="2353975"/>
            <a:ext cx="1723200" cy="648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5504625" y="2412975"/>
            <a:ext cx="1188300" cy="648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323850" y="285675"/>
            <a:ext cx="65532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PARCOURS TALENT : </a:t>
            </a:r>
            <a:endParaRPr b="1" sz="24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LE CANDIDAT</a:t>
            </a:r>
            <a:r>
              <a:rPr b="1" lang="fr" sz="24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 POSTULE</a:t>
            </a: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. </a:t>
            </a:r>
            <a:endParaRPr b="1" sz="2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127" name="Google Shape;127;p16"/>
          <p:cNvCxnSpPr/>
          <p:nvPr/>
        </p:nvCxnSpPr>
        <p:spPr>
          <a:xfrm>
            <a:off x="400050" y="1393950"/>
            <a:ext cx="37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0" y="9997750"/>
            <a:ext cx="7560000" cy="4464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620875" y="236842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Screening téléphonique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620875" y="3766973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Réponse aux Talents </a:t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620875" y="5165520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Entretiens physique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620875" y="6564068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Cas pratique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620875" y="796261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Entre les entretiens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2073361" y="25655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2051300" y="39849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2051300" y="54043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2051300" y="68237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2073361" y="82431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2660825" y="1592525"/>
            <a:ext cx="161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Que faites-vous à cette étape ?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560725" y="1617225"/>
            <a:ext cx="809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Note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5504625" y="1617225"/>
            <a:ext cx="161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Explication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2685050" y="2353975"/>
            <a:ext cx="1723200" cy="648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5504625" y="2412975"/>
            <a:ext cx="1188300" cy="648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323850" y="285675"/>
            <a:ext cx="65532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PARCOURS TALENT : </a:t>
            </a:r>
            <a:endParaRPr b="1" sz="24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LE CANDIDAT</a:t>
            </a:r>
            <a:r>
              <a:rPr b="1" lang="fr" sz="24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 VOUS RENCONTRE</a:t>
            </a: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. </a:t>
            </a:r>
            <a:endParaRPr b="1" sz="2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149" name="Google Shape;149;p17"/>
          <p:cNvCxnSpPr/>
          <p:nvPr/>
        </p:nvCxnSpPr>
        <p:spPr>
          <a:xfrm>
            <a:off x="400050" y="1393950"/>
            <a:ext cx="37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>
            <a:off x="0" y="9997750"/>
            <a:ext cx="7560000" cy="446400"/>
          </a:xfrm>
          <a:prstGeom prst="rect">
            <a:avLst/>
          </a:prstGeom>
          <a:solidFill>
            <a:srgbClr val="5010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620875" y="381622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Offre et Négociation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620875" y="5214773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Promesse d’embauche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620875" y="6613320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Si refus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620875" y="8011868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Pré-</a:t>
            </a:r>
            <a:b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</a:b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onboarding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2073361" y="40133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2051300" y="54327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2051300" y="68521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2051300" y="82715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2660825" y="1592525"/>
            <a:ext cx="161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Que faites-vous à cette étape ?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4560725" y="1617225"/>
            <a:ext cx="809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Note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5504625" y="1617225"/>
            <a:ext cx="161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IBM Plex Sans"/>
                <a:ea typeface="IBM Plex Sans"/>
                <a:cs typeface="IBM Plex Sans"/>
                <a:sym typeface="IBM Plex Sans"/>
              </a:rPr>
              <a:t>Explication</a:t>
            </a:r>
            <a:endParaRPr sz="15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685050" y="2353975"/>
            <a:ext cx="1723200" cy="648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5504625" y="2412975"/>
            <a:ext cx="1188300" cy="648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620875" y="2368425"/>
            <a:ext cx="1188300" cy="89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rotWithShape="0" algn="bl" dir="3600000" dist="47625">
              <a:srgbClr val="434343">
                <a:alpha val="8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Dernier entretien</a:t>
            </a:r>
            <a:endParaRPr sz="13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2073361" y="2565525"/>
            <a:ext cx="411900" cy="22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BF0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323850" y="285675"/>
            <a:ext cx="65532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PARCOURS TALENT : </a:t>
            </a:r>
            <a:endParaRPr b="1" sz="24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FDBF08"/>
                </a:solidFill>
                <a:latin typeface="IBM Plex Sans"/>
                <a:ea typeface="IBM Plex Sans"/>
                <a:cs typeface="IBM Plex Sans"/>
                <a:sym typeface="IBM Plex Sans"/>
              </a:rPr>
              <a:t>LA FIN </a:t>
            </a: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DU PROCESS</a:t>
            </a:r>
            <a:r>
              <a:rPr b="1" lang="fr" sz="2400">
                <a:latin typeface="IBM Plex Sans"/>
                <a:ea typeface="IBM Plex Sans"/>
                <a:cs typeface="IBM Plex Sans"/>
                <a:sym typeface="IBM Plex Sans"/>
              </a:rPr>
              <a:t>. </a:t>
            </a:r>
            <a:endParaRPr b="1" sz="2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171" name="Google Shape;171;p18"/>
          <p:cNvCxnSpPr/>
          <p:nvPr/>
        </p:nvCxnSpPr>
        <p:spPr>
          <a:xfrm>
            <a:off x="400050" y="1393950"/>
            <a:ext cx="371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