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440000" cx="7560000"/>
  <p:notesSz cx="6858000" cy="9144000"/>
  <p:embeddedFontLst>
    <p:embeddedFont>
      <p:font typeface="IBM Plex Sans"/>
      <p:regular r:id="rId9"/>
      <p:bold r:id="rId10"/>
      <p:italic r:id="rId11"/>
      <p:boldItalic r:id="rId12"/>
    </p:embeddedFont>
    <p:embeddedFont>
      <p:font typeface="IBM Plex Sans Light"/>
      <p:regular r:id="rId13"/>
      <p:bold r:id="rId14"/>
      <p:italic r:id="rId15"/>
      <p:boldItalic r:id="rId16"/>
    </p:embeddedFont>
    <p:embeddedFont>
      <p:font typeface="Helvetica Neue"/>
      <p:regular r:id="rId17"/>
      <p:bold r:id="rId18"/>
      <p:italic r:id="rId19"/>
      <p:boldItalic r:id="rId20"/>
    </p:embeddedFont>
    <p:embeddedFont>
      <p:font typeface="IBM Plex Sans SemiBold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3">
          <p15:clr>
            <a:srgbClr val="A4A3A4"/>
          </p15:clr>
        </p15:guide>
        <p15:guide id="2" pos="3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7C032B5-BEAD-4A06-B13E-D57755DA8715}">
  <a:tblStyle styleId="{77C032B5-BEAD-4A06-B13E-D57755DA87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3" orient="horz"/>
        <p:guide pos="39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1" Type="http://schemas.openxmlformats.org/officeDocument/2006/relationships/font" Target="fonts/IBMPlexSans-italic.fntdata"/><Relationship Id="rId22" Type="http://schemas.openxmlformats.org/officeDocument/2006/relationships/font" Target="fonts/IBMPlexSansSemiBold-bold.fntdata"/><Relationship Id="rId10" Type="http://schemas.openxmlformats.org/officeDocument/2006/relationships/font" Target="fonts/IBMPlexSans-bold.fntdata"/><Relationship Id="rId21" Type="http://schemas.openxmlformats.org/officeDocument/2006/relationships/font" Target="fonts/IBMPlexSansSemiBold-regular.fntdata"/><Relationship Id="rId13" Type="http://schemas.openxmlformats.org/officeDocument/2006/relationships/font" Target="fonts/IBMPlexSansLight-regular.fntdata"/><Relationship Id="rId24" Type="http://schemas.openxmlformats.org/officeDocument/2006/relationships/font" Target="fonts/IBMPlexSansSemiBold-boldItalic.fntdata"/><Relationship Id="rId12" Type="http://schemas.openxmlformats.org/officeDocument/2006/relationships/font" Target="fonts/IBMPlexSans-boldItalic.fntdata"/><Relationship Id="rId23" Type="http://schemas.openxmlformats.org/officeDocument/2006/relationships/font" Target="fonts/IBMPlexSansSemiBold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IBMPlexSans-regular.fntdata"/><Relationship Id="rId15" Type="http://schemas.openxmlformats.org/officeDocument/2006/relationships/font" Target="fonts/IBMPlexSansLight-italic.fntdata"/><Relationship Id="rId14" Type="http://schemas.openxmlformats.org/officeDocument/2006/relationships/font" Target="fonts/IBMPlexSansLight-bold.fntdata"/><Relationship Id="rId17" Type="http://schemas.openxmlformats.org/officeDocument/2006/relationships/font" Target="fonts/HelveticaNeue-regular.fntdata"/><Relationship Id="rId16" Type="http://schemas.openxmlformats.org/officeDocument/2006/relationships/font" Target="fonts/IBMPlexSansLight-boldItalic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HelveticaNeue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HelveticaNeue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b0642922f_0_45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b0642922f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82533b3a4_0_49:notes"/>
          <p:cNvSpPr/>
          <p:nvPr>
            <p:ph idx="2" type="sldImg"/>
          </p:nvPr>
        </p:nvSpPr>
        <p:spPr>
          <a:xfrm>
            <a:off x="2187766" y="685800"/>
            <a:ext cx="2483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82533b3a4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99189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8951" y="3637407"/>
            <a:ext cx="4073100" cy="20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456097" y="2216763"/>
            <a:ext cx="2563211" cy="2675300"/>
            <a:chOff x="632225" y="803675"/>
            <a:chExt cx="1982375" cy="1928700"/>
          </a:xfrm>
        </p:grpSpPr>
        <p:sp>
          <p:nvSpPr>
            <p:cNvPr id="57" name="Google Shape;57;p13"/>
            <p:cNvSpPr/>
            <p:nvPr/>
          </p:nvSpPr>
          <p:spPr>
            <a:xfrm>
              <a:off x="632225" y="910825"/>
              <a:ext cx="1693200" cy="1660800"/>
            </a:xfrm>
            <a:prstGeom prst="ellipse">
              <a:avLst/>
            </a:prstGeom>
            <a:solidFill>
              <a:srgbClr val="43434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1435900" y="803675"/>
              <a:ext cx="1178700" cy="1928700"/>
            </a:xfrm>
            <a:prstGeom prst="rect">
              <a:avLst/>
            </a:prstGeom>
            <a:solidFill>
              <a:srgbClr val="5010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13"/>
          <p:cNvSpPr txBox="1"/>
          <p:nvPr/>
        </p:nvSpPr>
        <p:spPr>
          <a:xfrm>
            <a:off x="956823" y="2544794"/>
            <a:ext cx="5971200" cy="25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28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3</a:t>
            </a:r>
            <a:r>
              <a:rPr lang="fr" sz="28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ème étape :</a:t>
            </a:r>
            <a:r>
              <a:rPr i="1" lang="fr" sz="28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 </a:t>
            </a:r>
            <a:r>
              <a:rPr lang="fr" sz="28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c</a:t>
            </a:r>
            <a:r>
              <a:rPr lang="fr" sz="2800">
                <a:solidFill>
                  <a:schemeClr val="lt1"/>
                </a:solidFill>
                <a:latin typeface="IBM Plex Sans"/>
                <a:ea typeface="IBM Plex Sans"/>
                <a:cs typeface="IBM Plex Sans"/>
                <a:sym typeface="IBM Plex Sans"/>
              </a:rPr>
              <a:t>réez votre </a:t>
            </a:r>
            <a:r>
              <a:rPr b="1" i="1" lang="fr" sz="28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Roadmap</a:t>
            </a:r>
            <a:endParaRPr sz="2800">
              <a:solidFill>
                <a:srgbClr val="FDBF08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578493" y="3585039"/>
            <a:ext cx="4527000" cy="21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solidFill>
                  <a:schemeClr val="lt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Pour chacun des éléments que vous souhaitez mettre en place dans votre Parcours Final (3ème étape)</a:t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BM Plex Sans Light"/>
              <a:buChar char="-"/>
            </a:pPr>
            <a:r>
              <a:rPr lang="fr">
                <a:solidFill>
                  <a:schemeClr val="lt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listez les étapes nécessaires à leur réalisation </a:t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BM Plex Sans Light"/>
              <a:buChar char="-"/>
            </a:pPr>
            <a:r>
              <a:rPr lang="fr">
                <a:solidFill>
                  <a:schemeClr val="lt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Estimez  le temps que chaque étape vous prendra</a:t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BM Plex Sans Light"/>
              <a:buChar char="-"/>
            </a:pPr>
            <a:r>
              <a:rPr lang="fr">
                <a:solidFill>
                  <a:schemeClr val="lt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Décidez d’une deadline réaliste à laquelle la tâche devra avoir été mise en place</a:t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BM Plex Sans Light"/>
              <a:buChar char="-"/>
            </a:pPr>
            <a:r>
              <a:rPr lang="fr">
                <a:solidFill>
                  <a:schemeClr val="lt1"/>
                </a:solidFill>
                <a:latin typeface="IBM Plex Sans Light"/>
                <a:ea typeface="IBM Plex Sans Light"/>
                <a:cs typeface="IBM Plex Sans Light"/>
                <a:sym typeface="IBM Plex Sans Light"/>
              </a:rPr>
              <a:t>classez cette liste en fonction de la deadline et du temps nécessaire à la réalisation de chaque étape</a:t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6706651" y="631848"/>
            <a:ext cx="1002975" cy="25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ctrTitle"/>
          </p:nvPr>
        </p:nvSpPr>
        <p:spPr>
          <a:xfrm>
            <a:off x="313200" y="1498200"/>
            <a:ext cx="6620400" cy="53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303030"/>
              </a:solidFill>
              <a:latin typeface="IBM Plex Sans SemiBold"/>
              <a:ea typeface="IBM Plex Sans SemiBold"/>
              <a:cs typeface="IBM Plex Sans SemiBold"/>
              <a:sym typeface="IBM Plex Sans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900">
                <a:solidFill>
                  <a:srgbClr val="303030"/>
                </a:solidFill>
                <a:latin typeface="IBM Plex Sans"/>
                <a:ea typeface="IBM Plex Sans"/>
                <a:cs typeface="IBM Plex Sans"/>
                <a:sym typeface="IBM Plex Sans"/>
              </a:rPr>
              <a:t>Passez du rêve à la réalité. </a:t>
            </a:r>
            <a:endParaRPr sz="1900">
              <a:solidFill>
                <a:srgbClr val="303030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  <p:graphicFrame>
        <p:nvGraphicFramePr>
          <p:cNvPr id="67" name="Google Shape;67;p14"/>
          <p:cNvGraphicFramePr/>
          <p:nvPr/>
        </p:nvGraphicFramePr>
        <p:xfrm>
          <a:off x="211725" y="227339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{77C032B5-BEAD-4A06-B13E-D57755DA8715}</a:tableStyleId>
              </a:tblPr>
              <a:tblGrid>
                <a:gridCol w="1038625"/>
                <a:gridCol w="1425775"/>
                <a:gridCol w="610700"/>
                <a:gridCol w="637275"/>
                <a:gridCol w="779075"/>
                <a:gridCol w="1398025"/>
                <a:gridCol w="1137200"/>
              </a:tblGrid>
              <a:tr h="8270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Thème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Etape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Qui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Durée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Deadline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Description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>
                          <a:solidFill>
                            <a:srgbClr val="FFFFFF"/>
                          </a:solidFill>
                          <a:latin typeface="IBM Plex Sans"/>
                          <a:ea typeface="IBM Plex Sans"/>
                          <a:cs typeface="IBM Plex Sans"/>
                          <a:sym typeface="IBM Plex Sans"/>
                        </a:rPr>
                        <a:t>Ressources</a:t>
                      </a:r>
                      <a:endParaRPr b="1">
                        <a:solidFill>
                          <a:srgbClr val="FFFFFF"/>
                        </a:solidFill>
                        <a:latin typeface="IBM Plex Sans"/>
                        <a:ea typeface="IBM Plex Sans"/>
                        <a:cs typeface="IBM Plex Sans"/>
                        <a:sym typeface="IBM Plex Sans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010F2"/>
                    </a:solidFill>
                  </a:tcPr>
                </a:tc>
              </a:tr>
              <a:tr h="80302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Parrainage</a:t>
                      </a:r>
                      <a:endParaRPr sz="13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Créer mail de parrainage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moi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30 min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10 nov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6350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IBM Plex Sans Light"/>
                        <a:buChar char="-"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fonctionnement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-6350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IBM Plex Sans Light"/>
                        <a:buChar char="-"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lien trackable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-6350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IBM Plex Sans Light"/>
                        <a:buChar char="-"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montant de la prime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Market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Parrainage</a:t>
                      </a:r>
                      <a:endParaRPr sz="13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Créer template facture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Admin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2h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15 nov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nom / prénom / montant (300€), Iban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Admin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Parrainage</a:t>
                      </a:r>
                      <a:endParaRPr sz="13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Créer lien/ Code de suivi 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Tech back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2h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15 nov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Afin d’avoir en base de donnée qui est le parrain et pouvoir le rémunérer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Data /Tech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3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Parrainage</a:t>
                      </a:r>
                      <a:endParaRPr sz="13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Mettre en prod les 2 mails : proposant le parrainage et quand succès envoi de la facture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Tech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1 jour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20 nov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6350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IBM Plex Sans Light"/>
                        <a:buChar char="-"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 quels destinataires </a:t>
                      </a:r>
                      <a:r>
                        <a:rPr lang="fr" sz="1000">
                          <a:solidFill>
                            <a:schemeClr val="dk1"/>
                          </a:solidFill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(tous les Talents en base  et salariés)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  <a:p>
                      <a:pPr indent="-6350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IBM Plex Sans Light"/>
                        <a:buChar char="-"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 quand l’envoyer (3 jours après fin de process)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000">
                          <a:latin typeface="IBM Plex Sans Light"/>
                          <a:ea typeface="IBM Plex Sans Light"/>
                          <a:cs typeface="IBM Plex Sans Light"/>
                          <a:sym typeface="IBM Plex Sans Light"/>
                        </a:rPr>
                        <a:t>Tech</a:t>
                      </a:r>
                      <a:endParaRPr sz="10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04175"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76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IBM Plex Sans Light"/>
                        <a:ea typeface="IBM Plex Sans Light"/>
                        <a:cs typeface="IBM Plex Sans Light"/>
                        <a:sym typeface="IBM Plex Sans Light"/>
                      </a:endParaRPr>
                    </a:p>
                  </a:txBody>
                  <a:tcPr marT="73075" marB="73075" marR="29775" marL="2977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8" name="Google Shape;68;p14"/>
          <p:cNvSpPr/>
          <p:nvPr/>
        </p:nvSpPr>
        <p:spPr>
          <a:xfrm>
            <a:off x="0" y="10144750"/>
            <a:ext cx="7560000" cy="299400"/>
          </a:xfrm>
          <a:prstGeom prst="rect">
            <a:avLst/>
          </a:prstGeom>
          <a:solidFill>
            <a:srgbClr val="5010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323850" y="285675"/>
            <a:ext cx="6553200" cy="8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LA </a:t>
            </a:r>
            <a:r>
              <a:rPr b="1" lang="fr" sz="2400">
                <a:solidFill>
                  <a:srgbClr val="FDBF08"/>
                </a:solidFill>
                <a:latin typeface="IBM Plex Sans"/>
                <a:ea typeface="IBM Plex Sans"/>
                <a:cs typeface="IBM Plex Sans"/>
                <a:sym typeface="IBM Plex Sans"/>
              </a:rPr>
              <a:t>ROADMAP </a:t>
            </a:r>
            <a:endParaRPr b="1" sz="2400">
              <a:solidFill>
                <a:srgbClr val="FDBF08"/>
              </a:solidFill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2400">
                <a:latin typeface="IBM Plex Sans"/>
                <a:ea typeface="IBM Plex Sans"/>
                <a:cs typeface="IBM Plex Sans"/>
                <a:sym typeface="IBM Plex Sans"/>
              </a:rPr>
              <a:t>DE VOTRE PARCOURS TALENT.</a:t>
            </a:r>
            <a:endParaRPr b="1" sz="2400">
              <a:latin typeface="IBM Plex Sans"/>
              <a:ea typeface="IBM Plex Sans"/>
              <a:cs typeface="IBM Plex Sans"/>
              <a:sym typeface="IBM Plex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70" name="Google Shape;70;p14"/>
          <p:cNvCxnSpPr/>
          <p:nvPr/>
        </p:nvCxnSpPr>
        <p:spPr>
          <a:xfrm>
            <a:off x="400050" y="1393950"/>
            <a:ext cx="37140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